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jpg>
</file>

<file path=ppt/media/image24.jp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jpe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461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053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893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coursera.org/professional-certificates/ibm-data-science?&amp;instructors" TargetMode="External"/><Relationship Id="rId4" Type="http://schemas.openxmlformats.org/officeDocument/2006/relationships/hyperlink" Target="https://github.com/AnishKundu28/IBM-Data-Science/tree/main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&lt;Anish Kundu&gt;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&lt;Date: 18-06-2025&gt;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10050389" cy="5428615"/>
          </a:xfrm>
          <a:prstGeom prst="rect">
            <a:avLst/>
          </a:prstGeom>
        </p:spPr>
        <p:txBody>
          <a:bodyPr/>
          <a:lstStyle/>
          <a:p>
            <a:pPr marL="16510">
              <a:lnSpc>
                <a:spcPct val="100000"/>
              </a:lnSpc>
              <a:spcBef>
                <a:spcPts val="1280"/>
              </a:spcBef>
            </a:pP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Create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training label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outcomes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where 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= 1 &amp;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failure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=</a:t>
            </a:r>
            <a:r>
              <a:rPr lang="en-US" sz="2400" spc="-8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0.</a:t>
            </a:r>
            <a:endParaRPr lang="en-US" sz="2400" dirty="0">
              <a:latin typeface="Carlito"/>
              <a:cs typeface="Carlito"/>
            </a:endParaRPr>
          </a:p>
          <a:p>
            <a:pPr marL="16510">
              <a:lnSpc>
                <a:spcPct val="100000"/>
              </a:lnSpc>
              <a:spcBef>
                <a:spcPts val="1175"/>
              </a:spcBef>
            </a:pP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Outcome</a:t>
            </a:r>
            <a:r>
              <a:rPr lang="en-US" sz="24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column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has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two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components:</a:t>
            </a:r>
            <a:r>
              <a:rPr lang="en-US" sz="24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‘Mission</a:t>
            </a:r>
            <a:r>
              <a:rPr lang="en-US" sz="24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Outcome’</a:t>
            </a:r>
            <a:r>
              <a:rPr lang="en-US" sz="24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‘Landing</a:t>
            </a:r>
            <a:r>
              <a:rPr lang="en-US" sz="2400" spc="-5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Location’</a:t>
            </a:r>
            <a:endParaRPr lang="en-US" sz="2400" dirty="0">
              <a:latin typeface="Carlito"/>
              <a:cs typeface="Carlito"/>
            </a:endParaRPr>
          </a:p>
          <a:p>
            <a:pPr marL="16510" marR="5080">
              <a:lnSpc>
                <a:spcPct val="150000"/>
              </a:lnSpc>
              <a:spcBef>
                <a:spcPts val="290"/>
              </a:spcBef>
            </a:pP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New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training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label column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‘class’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value 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‘Mission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Outcome’ is 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0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otherwise.  </a:t>
            </a:r>
            <a:r>
              <a:rPr lang="en-US" sz="2400" u="heavy" spc="-2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Value </a:t>
            </a:r>
            <a:r>
              <a:rPr lang="en-US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Mapping:</a:t>
            </a:r>
            <a:endParaRPr lang="en-US" sz="2400" dirty="0">
              <a:latin typeface="Carlito"/>
              <a:cs typeface="Carlito"/>
            </a:endParaRPr>
          </a:p>
          <a:p>
            <a:pPr marL="16510">
              <a:lnSpc>
                <a:spcPct val="100000"/>
              </a:lnSpc>
              <a:spcBef>
                <a:spcPts val="1275"/>
              </a:spcBef>
            </a:pP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ASDS, 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RTLS,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&amp; 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Ocean –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set 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-&gt;</a:t>
            </a:r>
            <a:r>
              <a:rPr lang="en-US" sz="2400" spc="-8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</a:t>
            </a:r>
            <a:endParaRPr lang="en-US" sz="2400" dirty="0">
              <a:latin typeface="Carlito"/>
              <a:cs typeface="Carlito"/>
            </a:endParaRPr>
          </a:p>
          <a:p>
            <a:pPr marL="16510">
              <a:lnSpc>
                <a:spcPct val="100000"/>
              </a:lnSpc>
              <a:spcBef>
                <a:spcPts val="1200"/>
              </a:spcBef>
            </a:pP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None </a:t>
            </a:r>
            <a:r>
              <a:rPr lang="en-US" sz="2400" dirty="0" err="1">
                <a:solidFill>
                  <a:srgbClr val="404040"/>
                </a:solidFill>
                <a:latin typeface="Carlito"/>
                <a:cs typeface="Carlito"/>
              </a:rPr>
              <a:t>None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False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ASDS, None ASDS,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False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Ocean,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False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RTLS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–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set 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-&gt;</a:t>
            </a:r>
            <a:r>
              <a:rPr lang="en-US" sz="24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0</a:t>
            </a:r>
            <a:endParaRPr lang="en-US" sz="2400" dirty="0">
              <a:latin typeface="Carlito"/>
              <a:cs typeface="Carlito"/>
            </a:endParaRPr>
          </a:p>
          <a:p>
            <a:r>
              <a:rPr lang="en-IN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GitHub url</a:t>
            </a:r>
            <a:r>
              <a:rPr lang="en-IN" sz="2400" u="sng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:</a:t>
            </a:r>
            <a:r>
              <a:rPr lang="en-IN" sz="2400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 https://github.com/AnishKundu28/IBM-Data-Science</a:t>
            </a:r>
            <a:endParaRPr lang="en-US" sz="2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 marR="556260">
              <a:lnSpc>
                <a:spcPts val="2210"/>
              </a:lnSpc>
              <a:spcBef>
                <a:spcPts val="335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Exploratory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Analysis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performed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 variables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spc="-50" dirty="0">
                <a:solidFill>
                  <a:srgbClr val="404040"/>
                </a:solidFill>
                <a:latin typeface="Carlito"/>
                <a:cs typeface="Carlito"/>
              </a:rPr>
              <a:t>Number,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Mass,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Site,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Orbit, Class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30" dirty="0">
                <a:solidFill>
                  <a:srgbClr val="404040"/>
                </a:solidFill>
                <a:latin typeface="Carlito"/>
                <a:cs typeface="Carlito"/>
              </a:rPr>
              <a:t>Year.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Plots</a:t>
            </a:r>
            <a:r>
              <a:rPr lang="en-US" sz="2400" u="heavy" spc="-5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US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Used:</a:t>
            </a:r>
            <a:endParaRPr lang="en-US" sz="2400" dirty="0">
              <a:latin typeface="Carlito"/>
              <a:cs typeface="Carlito"/>
            </a:endParaRPr>
          </a:p>
          <a:p>
            <a:pPr marL="12700" marR="405765">
              <a:lnSpc>
                <a:spcPts val="2210"/>
              </a:lnSpc>
              <a:spcBef>
                <a:spcPts val="1430"/>
              </a:spcBef>
            </a:pP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Mass,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Site,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Rate,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vs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Success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Yearly</a:t>
            </a:r>
            <a:r>
              <a:rPr lang="en-US" sz="2400" spc="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Trend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160"/>
              </a:spcBef>
            </a:pP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plots, line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charts, 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bar plots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were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compare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relationships between variables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 to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decide if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relationship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exists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they could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in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training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machine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learning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model</a:t>
            </a:r>
            <a:endParaRPr lang="en-US" sz="2400" dirty="0">
              <a:latin typeface="Carlito"/>
              <a:cs typeface="Carlito"/>
            </a:endParaRPr>
          </a:p>
          <a:p>
            <a:r>
              <a:rPr lang="en-US" sz="2400" u="sng" dirty="0" err="1">
                <a:latin typeface="Carlito"/>
              </a:rPr>
              <a:t>Github</a:t>
            </a:r>
            <a:r>
              <a:rPr lang="en-US" sz="2400" u="sng" dirty="0">
                <a:latin typeface="Carlito"/>
              </a:rPr>
              <a:t> url: </a:t>
            </a:r>
            <a:r>
              <a:rPr lang="en-US" sz="2400" dirty="0">
                <a:latin typeface="Carlito"/>
              </a:rPr>
              <a:t>https://github.com/AnishKundu28/IBM-Data-Science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Loaded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set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into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IBM DB2</a:t>
            </a:r>
            <a:r>
              <a:rPr lang="en-US" sz="2400" spc="-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Database.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Queried using SQL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Python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integration.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Queries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were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made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get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better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understanding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</a:t>
            </a:r>
            <a:r>
              <a:rPr lang="en-US" sz="2400" spc="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dataset.</a:t>
            </a:r>
            <a:endParaRPr lang="en-US" sz="2400" dirty="0">
              <a:latin typeface="Carlito"/>
              <a:cs typeface="Carlito"/>
            </a:endParaRPr>
          </a:p>
          <a:p>
            <a:pPr marL="12700" marR="434975">
              <a:lnSpc>
                <a:spcPts val="2200"/>
              </a:lnSpc>
              <a:spcBef>
                <a:spcPts val="14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Queried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information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about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names, mission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outcomes, various pay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load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sizes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customers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landing</a:t>
            </a:r>
            <a:r>
              <a:rPr lang="en-US" sz="24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outcomes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ts val="2210"/>
              </a:lnSpc>
              <a:spcBef>
                <a:spcPts val="335"/>
              </a:spcBef>
            </a:pPr>
            <a:r>
              <a:rPr lang="en-US" spc="-15" dirty="0">
                <a:solidFill>
                  <a:srgbClr val="404040"/>
                </a:solidFill>
                <a:latin typeface="Carlito"/>
                <a:cs typeface="Carlito"/>
              </a:rPr>
              <a:t>Folium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maps mark Launch Sites, successful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unsuccessful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landings, and a </a:t>
            </a:r>
            <a:r>
              <a:rPr lang="en-US" spc="-25" dirty="0">
                <a:solidFill>
                  <a:srgbClr val="404040"/>
                </a:solidFill>
                <a:latin typeface="Carlito"/>
                <a:cs typeface="Carlito"/>
              </a:rPr>
              <a:t>proximity example 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pc="-40" dirty="0">
                <a:solidFill>
                  <a:srgbClr val="404040"/>
                </a:solidFill>
                <a:latin typeface="Carlito"/>
                <a:cs typeface="Carlito"/>
              </a:rPr>
              <a:t>key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locations: </a:t>
            </a:r>
            <a:r>
              <a:rPr lang="en-US" spc="-60" dirty="0">
                <a:solidFill>
                  <a:srgbClr val="404040"/>
                </a:solidFill>
                <a:latin typeface="Carlito"/>
                <a:cs typeface="Carlito"/>
              </a:rPr>
              <a:t>Railway, Highway,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Coast,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pc="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pc="-60" dirty="0">
                <a:solidFill>
                  <a:srgbClr val="404040"/>
                </a:solidFill>
                <a:latin typeface="Carlito"/>
                <a:cs typeface="Carlito"/>
              </a:rPr>
              <a:t>City.</a:t>
            </a:r>
            <a:endParaRPr lang="en-US" dirty="0">
              <a:latin typeface="Carlito"/>
              <a:cs typeface="Carlito"/>
            </a:endParaRP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pc="-15" dirty="0">
                <a:solidFill>
                  <a:srgbClr val="404040"/>
                </a:solidFill>
                <a:latin typeface="Carlito"/>
                <a:cs typeface="Carlito"/>
              </a:rPr>
              <a:t>allows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to understand why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pc="-25" dirty="0">
                <a:solidFill>
                  <a:srgbClr val="404040"/>
                </a:solidFill>
                <a:latin typeface="Carlito"/>
                <a:cs typeface="Carlito"/>
              </a:rPr>
              <a:t>may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located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where they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are.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Also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visualizes 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pc="-25" dirty="0">
                <a:solidFill>
                  <a:srgbClr val="404040"/>
                </a:solidFill>
                <a:latin typeface="Carlito"/>
                <a:cs typeface="Carlito"/>
              </a:rPr>
              <a:t>relative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to</a:t>
            </a:r>
            <a:r>
              <a:rPr lang="en-US" spc="-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location.</a:t>
            </a:r>
            <a:endParaRPr lang="en-US" dirty="0">
              <a:latin typeface="Carlito"/>
              <a:cs typeface="Carlito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pc="-10" dirty="0">
                <a:solidFill>
                  <a:srgbClr val="404040"/>
                </a:solidFill>
                <a:latin typeface="Carlito"/>
                <a:cs typeface="Carlito"/>
              </a:rPr>
              <a:t>Dashboard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includes a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pie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chart and a </a:t>
            </a:r>
            <a:r>
              <a:rPr lang="en-US" spc="-25" dirty="0">
                <a:solidFill>
                  <a:srgbClr val="404040"/>
                </a:solidFill>
                <a:latin typeface="Carlito"/>
                <a:cs typeface="Carlito"/>
              </a:rPr>
              <a:t>scatter</a:t>
            </a:r>
            <a:r>
              <a:rPr lang="en-US" spc="-1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plot.</a:t>
            </a:r>
            <a:r>
              <a:rPr lang="en-US" dirty="0">
                <a:latin typeface="Carlito"/>
                <a:cs typeface="Carlito"/>
              </a:rPr>
              <a:t>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Pie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chart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can be selected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show distribution of successful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and 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can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selected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show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individual launch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success</a:t>
            </a:r>
            <a:r>
              <a:rPr lang="en-US" spc="-1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pc="-30" dirty="0">
                <a:solidFill>
                  <a:srgbClr val="404040"/>
                </a:solidFill>
                <a:latin typeface="Carlito"/>
                <a:cs typeface="Carlito"/>
              </a:rPr>
              <a:t>rates.</a:t>
            </a:r>
            <a:r>
              <a:rPr lang="en-US" dirty="0">
                <a:latin typeface="Carlito"/>
                <a:cs typeface="Carlito"/>
              </a:rPr>
              <a:t> </a:t>
            </a:r>
            <a:r>
              <a:rPr lang="en-US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plot </a:t>
            </a:r>
            <a:r>
              <a:rPr lang="en-US" spc="-40" dirty="0">
                <a:solidFill>
                  <a:srgbClr val="404040"/>
                </a:solidFill>
                <a:latin typeface="Carlito"/>
                <a:cs typeface="Carlito"/>
              </a:rPr>
              <a:t>takes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two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inputs: All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or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individual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payload mass on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slider between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0  and 10000</a:t>
            </a:r>
            <a:r>
              <a:rPr lang="en-US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kg.</a:t>
            </a:r>
            <a:r>
              <a:rPr lang="en-US" dirty="0">
                <a:latin typeface="Carlito"/>
                <a:cs typeface="Carlito"/>
              </a:rPr>
              <a:t>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The pie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chart is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to visualize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success</a:t>
            </a:r>
            <a:r>
              <a:rPr lang="en-US" spc="2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pc="-40" dirty="0">
                <a:solidFill>
                  <a:srgbClr val="404040"/>
                </a:solidFill>
                <a:latin typeface="Carlito"/>
                <a:cs typeface="Carlito"/>
              </a:rPr>
              <a:t>rate.</a:t>
            </a:r>
            <a:r>
              <a:rPr lang="en-US" dirty="0">
                <a:latin typeface="Carlito"/>
                <a:cs typeface="Carlito"/>
              </a:rPr>
              <a:t>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plot can help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see how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pc="-10" dirty="0">
                <a:solidFill>
                  <a:srgbClr val="404040"/>
                </a:solidFill>
                <a:latin typeface="Carlito"/>
                <a:cs typeface="Carlito"/>
              </a:rPr>
              <a:t>varies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sites, </a:t>
            </a:r>
            <a:r>
              <a:rPr lang="en-US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pc="-5" dirty="0">
                <a:solidFill>
                  <a:srgbClr val="404040"/>
                </a:solidFill>
                <a:latin typeface="Carlito"/>
                <a:cs typeface="Carlito"/>
              </a:rPr>
              <a:t>mass,</a:t>
            </a:r>
            <a:r>
              <a:rPr lang="en-US" spc="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dirty="0">
                <a:latin typeface="Carlito"/>
                <a:cs typeface="Carlito"/>
              </a:rPr>
              <a:t> </a:t>
            </a:r>
            <a:r>
              <a:rPr lang="en-US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pc="-25" dirty="0">
                <a:solidFill>
                  <a:srgbClr val="404040"/>
                </a:solidFill>
                <a:latin typeface="Carlito"/>
                <a:cs typeface="Carlito"/>
              </a:rPr>
              <a:t>version</a:t>
            </a:r>
            <a:r>
              <a:rPr lang="en-US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pc="-45" dirty="0">
                <a:solidFill>
                  <a:srgbClr val="404040"/>
                </a:solidFill>
                <a:latin typeface="Carlito"/>
                <a:cs typeface="Carlito"/>
              </a:rPr>
              <a:t>category.</a:t>
            </a:r>
            <a:endParaRPr lang="en-US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0DAE45-750A-CA6A-2A9F-117E3E30C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153" y="1554490"/>
            <a:ext cx="8380219" cy="476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8F4877-D962-4130-8512-2C5408972F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161" y="1446848"/>
            <a:ext cx="7885852" cy="443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CC7CE5-72E7-823C-F1E1-59B71AF5D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1713598"/>
            <a:ext cx="5358442" cy="3753752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F723BF23-5F04-C3C2-7C96-B9685AE5B0A3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 bwMode="auto">
          <a:xfrm>
            <a:off x="5830882" y="1683328"/>
            <a:ext cx="5974080" cy="4534542"/>
          </a:xfrm>
          <a:prstGeom prst="rect">
            <a:avLst/>
          </a:prstGeom>
          <a:solidFill>
            <a:srgbClr val="F8FAF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50784" rIns="91440" bIns="50784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</a:rPr>
              <a:t>The scatterplot you see visualizes the relationship between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  <a:cs typeface="Courier New" panose="02070309020205020404" pitchFamily="49" charset="0"/>
              </a:rPr>
              <a:t>FlightNumber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</a:rPr>
              <a:t> and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  <a:cs typeface="Courier New" panose="02070309020205020404" pitchFamily="49" charset="0"/>
              </a:rPr>
              <a:t>LaunchSite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</a:rPr>
              <a:t>, with the points colored based on the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  <a:cs typeface="Courier New" panose="02070309020205020404" pitchFamily="49" charset="0"/>
              </a:rPr>
              <a:t>Class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</a:rPr>
              <a:t> variable (which represents whether the first stage landed successfully or not).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rli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</a:rPr>
              <a:t>Here's what you can observe from the plot: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rli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</a:rPr>
              <a:t>X-axis (Flight Number):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</a:rPr>
              <a:t> Represents the chronological order of the Falcon 9 launches.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</a:rPr>
              <a:t>Y-axis (Launch Site):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Carlito"/>
                <a:ea typeface="Google Sans Text"/>
              </a:rPr>
              <a:t> Shows the different locations from which the rockets were launched.</a:t>
            </a: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B03B8A-2259-98D8-33F3-3AA1C6863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502" y="1588589"/>
            <a:ext cx="6622058" cy="43019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099E5B-1505-1E6F-31D5-D1BD072546FB}"/>
              </a:ext>
            </a:extLst>
          </p:cNvPr>
          <p:cNvSpPr txBox="1"/>
          <p:nvPr/>
        </p:nvSpPr>
        <p:spPr>
          <a:xfrm>
            <a:off x="2651760" y="6007853"/>
            <a:ext cx="7162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800" spc="-20" dirty="0">
                <a:latin typeface="Carlito"/>
                <a:cs typeface="Carlito"/>
              </a:rPr>
              <a:t>Green indicates successful </a:t>
            </a:r>
            <a:r>
              <a:rPr lang="en-US" sz="1800" spc="-10" dirty="0">
                <a:latin typeface="Carlito"/>
                <a:cs typeface="Carlito"/>
              </a:rPr>
              <a:t>launch; </a:t>
            </a:r>
            <a:r>
              <a:rPr lang="en-US" sz="1800" spc="-15" dirty="0">
                <a:latin typeface="Carlito"/>
                <a:cs typeface="Carlito"/>
              </a:rPr>
              <a:t>Purple </a:t>
            </a:r>
            <a:r>
              <a:rPr lang="en-US" sz="1800" spc="-20" dirty="0">
                <a:latin typeface="Carlito"/>
                <a:cs typeface="Carlito"/>
              </a:rPr>
              <a:t>indicates unsuccessful</a:t>
            </a:r>
            <a:r>
              <a:rPr lang="en-US" sz="1800" spc="185" dirty="0">
                <a:latin typeface="Carlito"/>
                <a:cs typeface="Carlito"/>
              </a:rPr>
              <a:t> </a:t>
            </a:r>
            <a:r>
              <a:rPr lang="en-US" sz="1800" spc="-10" dirty="0">
                <a:latin typeface="Carlito"/>
                <a:cs typeface="Carlito"/>
              </a:rPr>
              <a:t>launch.</a:t>
            </a:r>
            <a:endParaRPr lang="en-US" sz="18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1389D0-A139-2287-D8BF-BBADEFAF8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389" y="1087699"/>
            <a:ext cx="9662997" cy="54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3D63AE-0782-EDEE-BCEB-CD30F119D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500" y="1468575"/>
            <a:ext cx="6983980" cy="505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E63577-E44B-177A-5F2E-7010A2C02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8280" y="1367611"/>
            <a:ext cx="7559295" cy="505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D30C3C-FDFB-9BFF-6689-135FBE039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951" y="1382800"/>
            <a:ext cx="9929720" cy="53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dirty="0"/>
              <a:t>Unique Launch Sites and Explanation: -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dirty="0"/>
              <a:t>CCAFS SLC 40: Cape Canaveral Space Force Station Space Launch Complex 40, Florida.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dirty="0"/>
              <a:t> VAFB SLC 4E: Vandenberg Space Force Base Space Launch Complex 4E, California.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dirty="0"/>
              <a:t>KSC LC 39A: Kennedy Space </a:t>
            </a:r>
            <a:r>
              <a:rPr lang="en-IN" dirty="0" err="1"/>
              <a:t>Center</a:t>
            </a:r>
            <a:r>
              <a:rPr lang="en-IN" dirty="0"/>
              <a:t> Launch Complex 39A, Florida.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4987916A-D155-FF8C-7078-84D370523FD7}"/>
              </a:ext>
            </a:extLst>
          </p:cNvPr>
          <p:cNvSpPr/>
          <p:nvPr/>
        </p:nvSpPr>
        <p:spPr>
          <a:xfrm>
            <a:off x="1203960" y="1425483"/>
            <a:ext cx="9159239" cy="426230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858000" y="1825625"/>
            <a:ext cx="365759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715">
              <a:lnSpc>
                <a:spcPts val="2160"/>
              </a:lnSpc>
              <a:spcBef>
                <a:spcPts val="37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sums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total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 kg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where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NASA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was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customer.</a:t>
            </a:r>
            <a:endParaRPr lang="en-US" sz="2400" dirty="0">
              <a:latin typeface="Carlito"/>
              <a:cs typeface="Carlito"/>
            </a:endParaRPr>
          </a:p>
          <a:p>
            <a:pPr marL="12700" marR="5080">
              <a:spcBef>
                <a:spcPts val="1370"/>
              </a:spcBef>
            </a:pP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CRS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stands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Commercial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Resupply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Services which</a:t>
            </a:r>
            <a:r>
              <a:rPr lang="en-US" sz="2400" spc="-9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indicates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these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were sent to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International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Space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Station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(ISS).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F379A7E9-EB6B-4C76-045B-5B7E373F3757}"/>
              </a:ext>
            </a:extLst>
          </p:cNvPr>
          <p:cNvSpPr/>
          <p:nvPr/>
        </p:nvSpPr>
        <p:spPr>
          <a:xfrm>
            <a:off x="770011" y="1825624"/>
            <a:ext cx="5687568" cy="29292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138160" y="1825625"/>
            <a:ext cx="3283830" cy="369125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172085">
              <a:lnSpc>
                <a:spcPct val="91700"/>
              </a:lnSpc>
              <a:spcBef>
                <a:spcPts val="3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calculates</a:t>
            </a:r>
            <a:r>
              <a:rPr lang="en-US" sz="2400" spc="-204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average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or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launches which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F9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v1.1</a:t>
            </a:r>
            <a:endParaRPr lang="en-US" sz="2400" dirty="0">
              <a:latin typeface="Carlito"/>
              <a:cs typeface="Carlito"/>
            </a:endParaRPr>
          </a:p>
          <a:p>
            <a:pPr marL="12700" marR="5080">
              <a:lnSpc>
                <a:spcPct val="91800"/>
              </a:lnSpc>
              <a:spcBef>
                <a:spcPts val="1400"/>
              </a:spcBef>
            </a:pP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Average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of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F9 1.1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is 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low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end</a:t>
            </a:r>
            <a:r>
              <a:rPr lang="en-US" sz="2400" spc="-2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 our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</a:t>
            </a:r>
            <a:r>
              <a:rPr lang="en-US" sz="2400" spc="-114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range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342B2869-B451-C981-D5D5-78C0BA165C8C}"/>
              </a:ext>
            </a:extLst>
          </p:cNvPr>
          <p:cNvSpPr/>
          <p:nvPr/>
        </p:nvSpPr>
        <p:spPr>
          <a:xfrm>
            <a:off x="770010" y="1825624"/>
            <a:ext cx="6606149" cy="33254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842760" y="1825625"/>
            <a:ext cx="3672839" cy="3401695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 marL="12700" marR="135255">
              <a:lnSpc>
                <a:spcPct val="91800"/>
              </a:lnSpc>
              <a:spcBef>
                <a:spcPts val="3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first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</a:t>
            </a:r>
            <a:r>
              <a:rPr lang="en-US" sz="2400" spc="-1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 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date.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First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</a:t>
            </a:r>
            <a:r>
              <a:rPr lang="en-US" sz="24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wasn’t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until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end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24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2015.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2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in</a:t>
            </a:r>
            <a:r>
              <a:rPr lang="en-US" sz="2400" spc="-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general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appear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starting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2014.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F245A97B-53AC-107C-A6CA-7BC3A35015E4}"/>
              </a:ext>
            </a:extLst>
          </p:cNvPr>
          <p:cNvSpPr/>
          <p:nvPr/>
        </p:nvSpPr>
        <p:spPr>
          <a:xfrm>
            <a:off x="770011" y="1840865"/>
            <a:ext cx="5780532" cy="28605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83802" y="1668019"/>
            <a:ext cx="3550919" cy="334232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12700" marR="5080">
              <a:lnSpc>
                <a:spcPct val="91700"/>
              </a:lnSpc>
              <a:spcBef>
                <a:spcPts val="3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four  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had  successful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drone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ship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 and 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payload mass between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4000 and 6000</a:t>
            </a:r>
            <a:r>
              <a:rPr lang="en-US" sz="2400" spc="-1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5" dirty="0" err="1">
                <a:solidFill>
                  <a:srgbClr val="404040"/>
                </a:solidFill>
                <a:latin typeface="Carlito"/>
                <a:cs typeface="Carlito"/>
              </a:rPr>
              <a:t>noninclusively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63D5B31A-D4DE-0248-7774-45F4CA67F41D}"/>
              </a:ext>
            </a:extLst>
          </p:cNvPr>
          <p:cNvSpPr/>
          <p:nvPr/>
        </p:nvSpPr>
        <p:spPr>
          <a:xfrm>
            <a:off x="770011" y="1668019"/>
            <a:ext cx="6886956" cy="307162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81560"/>
            <a:ext cx="10326708" cy="4544014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 : </a:t>
            </a:r>
            <a:r>
              <a:rPr lang="en-US" sz="2400" dirty="0"/>
              <a:t>Extracted data from the public SpaceX API and official Wikipedia sources. Engineered a target label column, ‘class’, to indicate successful landings. Conducted data exploration through SQL queries, visualizations, interactive Folium maps, and dashboard tools. Selected and refined relevant feature columns, applied one-hot encoding to convert categorical variables into binary format, and standardized the dataset. Leveraged </a:t>
            </a:r>
            <a:r>
              <a:rPr lang="en-US" sz="2400" dirty="0" err="1"/>
              <a:t>GridSearchCV</a:t>
            </a:r>
            <a:r>
              <a:rPr lang="en-US" sz="2400" dirty="0"/>
              <a:t> to optimize hyperparameters across various machine learning models and visualized their accuracy scores for comparative analysis..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 :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Four </a:t>
            </a:r>
            <a:r>
              <a:rPr lang="en-US" sz="2400" spc="-15" dirty="0">
                <a:solidFill>
                  <a:schemeClr val="accent1"/>
                </a:solidFill>
                <a:latin typeface="Carlito"/>
                <a:cs typeface="Carlito"/>
              </a:rPr>
              <a:t>machine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learning models </a:t>
            </a:r>
            <a:r>
              <a:rPr lang="en-US" sz="2400" spc="-25" dirty="0">
                <a:solidFill>
                  <a:schemeClr val="accent1"/>
                </a:solidFill>
                <a:latin typeface="Carlito"/>
                <a:cs typeface="Carlito"/>
              </a:rPr>
              <a:t>were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produced: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Logistic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Regression, </a:t>
            </a:r>
            <a:r>
              <a:rPr lang="en-US" sz="2400" spc="-15" dirty="0">
                <a:solidFill>
                  <a:schemeClr val="accent1"/>
                </a:solidFill>
                <a:latin typeface="Carlito"/>
                <a:cs typeface="Carlito"/>
              </a:rPr>
              <a:t>Support </a:t>
            </a:r>
            <a:r>
              <a:rPr lang="en-US" sz="2400" spc="-50" dirty="0">
                <a:solidFill>
                  <a:schemeClr val="accent1"/>
                </a:solidFill>
                <a:latin typeface="Carlito"/>
                <a:cs typeface="Carlito"/>
              </a:rPr>
              <a:t>Vector 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Machine, </a:t>
            </a:r>
            <a:r>
              <a:rPr lang="en-US" sz="2400" spc="-15" dirty="0">
                <a:solidFill>
                  <a:schemeClr val="accent1"/>
                </a:solidFill>
                <a:latin typeface="Carlito"/>
                <a:cs typeface="Carlito"/>
              </a:rPr>
              <a:t>Decision </a:t>
            </a:r>
            <a:r>
              <a:rPr lang="en-US" sz="2400" spc="-80" dirty="0">
                <a:solidFill>
                  <a:schemeClr val="accent1"/>
                </a:solidFill>
                <a:latin typeface="Carlito"/>
                <a:cs typeface="Carlito"/>
              </a:rPr>
              <a:t>Tree </a:t>
            </a:r>
            <a:r>
              <a:rPr lang="en-US" sz="2400" spc="-45" dirty="0">
                <a:solidFill>
                  <a:schemeClr val="accent1"/>
                </a:solidFill>
                <a:latin typeface="Carlito"/>
                <a:cs typeface="Carlito"/>
              </a:rPr>
              <a:t>Classifier,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and K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Nearest Neighbors.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All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produced </a:t>
            </a:r>
            <a:r>
              <a:rPr lang="en-US" sz="2400" spc="-15" dirty="0">
                <a:solidFill>
                  <a:schemeClr val="accent1"/>
                </a:solidFill>
                <a:latin typeface="Carlito"/>
                <a:cs typeface="Carlito"/>
              </a:rPr>
              <a:t>similar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results 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with </a:t>
            </a:r>
            <a:r>
              <a:rPr lang="en-US" sz="2400" spc="-25" dirty="0">
                <a:solidFill>
                  <a:schemeClr val="accent1"/>
                </a:solidFill>
                <a:latin typeface="Carlito"/>
                <a:cs typeface="Carlito"/>
              </a:rPr>
              <a:t>accuracy </a:t>
            </a:r>
            <a:r>
              <a:rPr lang="en-US" sz="2400" spc="-45" dirty="0">
                <a:solidFill>
                  <a:schemeClr val="accent1"/>
                </a:solidFill>
                <a:latin typeface="Carlito"/>
                <a:cs typeface="Carlito"/>
              </a:rPr>
              <a:t>rate </a:t>
            </a:r>
            <a:r>
              <a:rPr lang="en-US" sz="2400" dirty="0">
                <a:solidFill>
                  <a:schemeClr val="accent1"/>
                </a:solidFill>
                <a:latin typeface="Carlito"/>
                <a:cs typeface="Carlito"/>
              </a:rPr>
              <a:t>of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about 83.33%. All models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over </a:t>
            </a:r>
            <a:r>
              <a:rPr lang="en-US" sz="2400" spc="-25" dirty="0">
                <a:solidFill>
                  <a:schemeClr val="accent1"/>
                </a:solidFill>
                <a:latin typeface="Carlito"/>
                <a:cs typeface="Carlito"/>
              </a:rPr>
              <a:t>predicted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successful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landings.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More  </a:t>
            </a:r>
            <a:r>
              <a:rPr lang="en-US" sz="2400" spc="-35" dirty="0">
                <a:solidFill>
                  <a:schemeClr val="accent1"/>
                </a:solidFill>
                <a:latin typeface="Carlito"/>
                <a:cs typeface="Carlito"/>
              </a:rPr>
              <a:t>data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is </a:t>
            </a:r>
            <a:r>
              <a:rPr lang="en-US" sz="2400" spc="-15" dirty="0">
                <a:solidFill>
                  <a:schemeClr val="accent1"/>
                </a:solidFill>
                <a:latin typeface="Carlito"/>
                <a:cs typeface="Carlito"/>
              </a:rPr>
              <a:t>needed </a:t>
            </a:r>
            <a:r>
              <a:rPr lang="en-US" sz="2400" spc="-35" dirty="0">
                <a:solidFill>
                  <a:schemeClr val="accent1"/>
                </a:solidFill>
                <a:latin typeface="Carlito"/>
                <a:cs typeface="Carlito"/>
              </a:rPr>
              <a:t>for </a:t>
            </a:r>
            <a:r>
              <a:rPr lang="en-US" sz="2400" spc="-40" dirty="0">
                <a:solidFill>
                  <a:schemeClr val="accent1"/>
                </a:solidFill>
                <a:latin typeface="Carlito"/>
                <a:cs typeface="Carlito"/>
              </a:rPr>
              <a:t>better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model </a:t>
            </a:r>
            <a:r>
              <a:rPr lang="en-US" sz="2400" spc="-20" dirty="0">
                <a:solidFill>
                  <a:schemeClr val="accent1"/>
                </a:solidFill>
                <a:latin typeface="Carlito"/>
                <a:cs typeface="Carlito"/>
              </a:rPr>
              <a:t>determination </a:t>
            </a:r>
            <a:r>
              <a:rPr lang="en-US" sz="2400" spc="-5" dirty="0">
                <a:solidFill>
                  <a:schemeClr val="accent1"/>
                </a:solidFill>
                <a:latin typeface="Carlito"/>
                <a:cs typeface="Carlito"/>
              </a:rPr>
              <a:t>and</a:t>
            </a:r>
            <a:r>
              <a:rPr lang="en-US" sz="2400" spc="204" dirty="0">
                <a:solidFill>
                  <a:schemeClr val="accent1"/>
                </a:solidFill>
                <a:latin typeface="Carlito"/>
                <a:cs typeface="Carlito"/>
              </a:rPr>
              <a:t> </a:t>
            </a:r>
            <a:r>
              <a:rPr lang="en-US" sz="2400" spc="-50" dirty="0">
                <a:solidFill>
                  <a:schemeClr val="accent1"/>
                </a:solidFill>
                <a:latin typeface="Carlito"/>
                <a:cs typeface="Carlito"/>
              </a:rPr>
              <a:t>accuracy.</a:t>
            </a:r>
            <a:endParaRPr lang="en-US" sz="2400" dirty="0">
              <a:solidFill>
                <a:schemeClr val="accent1"/>
              </a:solidFill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96000" y="1825625"/>
            <a:ext cx="53259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>
              <a:lnSpc>
                <a:spcPts val="2305"/>
              </a:lnSpc>
              <a:spcBef>
                <a:spcPts val="10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count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2400" spc="-1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each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mission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outcome.</a:t>
            </a:r>
            <a:endParaRPr lang="en-US" sz="2400" dirty="0">
              <a:latin typeface="Carlito"/>
              <a:cs typeface="Carlito"/>
            </a:endParaRPr>
          </a:p>
          <a:p>
            <a:pPr marL="12700" marR="83820">
              <a:lnSpc>
                <a:spcPts val="2200"/>
              </a:lnSpc>
              <a:spcBef>
                <a:spcPts val="1440"/>
              </a:spcBef>
            </a:pP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SpaceX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appears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achieve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its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mission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outcome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nearly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99%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time.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15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means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most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of the</a:t>
            </a:r>
            <a:r>
              <a:rPr lang="en-US" sz="2400" spc="-8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landing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failures are</a:t>
            </a:r>
            <a:r>
              <a:rPr lang="en-US" sz="2400" spc="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intended.</a:t>
            </a:r>
            <a:endParaRPr lang="en-US" sz="2400" dirty="0">
              <a:latin typeface="Carlito"/>
              <a:cs typeface="Carlito"/>
            </a:endParaRPr>
          </a:p>
          <a:p>
            <a:pPr marL="12700" marR="337185">
              <a:lnSpc>
                <a:spcPts val="2200"/>
              </a:lnSpc>
              <a:spcBef>
                <a:spcPts val="1440"/>
              </a:spcBef>
            </a:pP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Interestingly,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has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  unclear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status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unfortunately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failed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flight.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DDD43494-D2C1-D165-8FE4-528F471F5E14}"/>
              </a:ext>
            </a:extLst>
          </p:cNvPr>
          <p:cNvSpPr/>
          <p:nvPr/>
        </p:nvSpPr>
        <p:spPr>
          <a:xfrm>
            <a:off x="770011" y="1708404"/>
            <a:ext cx="5138928" cy="34411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178040" y="1825625"/>
            <a:ext cx="38100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ct val="90100"/>
              </a:lnSpc>
              <a:spcBef>
                <a:spcPts val="3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 carried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highest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15600  kg.</a:t>
            </a:r>
            <a:endParaRPr lang="en-US" sz="2400" dirty="0">
              <a:latin typeface="Carlito"/>
              <a:cs typeface="Carlito"/>
            </a:endParaRPr>
          </a:p>
          <a:p>
            <a:pPr marL="12700" marR="71120">
              <a:lnSpc>
                <a:spcPts val="2200"/>
              </a:lnSpc>
              <a:spcBef>
                <a:spcPts val="14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These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similar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 all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F9 B5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B10xx.x</a:t>
            </a:r>
            <a:r>
              <a:rPr lang="en-US" sz="2400" spc="-1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variety.</a:t>
            </a:r>
            <a:endParaRPr lang="en-US" sz="2400" dirty="0">
              <a:latin typeface="Carlito"/>
              <a:cs typeface="Carlito"/>
            </a:endParaRPr>
          </a:p>
          <a:p>
            <a:pPr marL="12700" marR="27305">
              <a:lnSpc>
                <a:spcPts val="2210"/>
              </a:lnSpc>
              <a:spcBef>
                <a:spcPts val="139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likely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indicates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correlates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is</a:t>
            </a:r>
            <a:r>
              <a:rPr lang="en-US" sz="2400" spc="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1E10CC1A-D2F9-0D94-171C-C0C397468AF7}"/>
              </a:ext>
            </a:extLst>
          </p:cNvPr>
          <p:cNvSpPr/>
          <p:nvPr/>
        </p:nvSpPr>
        <p:spPr>
          <a:xfrm>
            <a:off x="770011" y="1541267"/>
            <a:ext cx="5811011" cy="48859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149180"/>
            <a:ext cx="9745589" cy="207721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12700" marR="5080">
              <a:spcBef>
                <a:spcPts val="3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Month,</a:t>
            </a:r>
            <a:r>
              <a:rPr lang="en-US" sz="2400" spc="-1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Landing 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Outcome, Booster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Version,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(kg),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2015  launches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where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stage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failed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  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drone</a:t>
            </a:r>
            <a:r>
              <a:rPr lang="en-US" sz="2400" spc="-8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ship.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There were two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such</a:t>
            </a:r>
            <a:r>
              <a:rPr lang="en-US" sz="2400" spc="-5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occurrences.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81A27E1E-0EE1-26DD-061D-4CF65ECA4F35}"/>
              </a:ext>
            </a:extLst>
          </p:cNvPr>
          <p:cNvSpPr/>
          <p:nvPr/>
        </p:nvSpPr>
        <p:spPr>
          <a:xfrm>
            <a:off x="766573" y="1875054"/>
            <a:ext cx="7306056" cy="20772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299960" y="1825625"/>
            <a:ext cx="412202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01D24ACF-74F1-6654-F155-08B018085726}"/>
              </a:ext>
            </a:extLst>
          </p:cNvPr>
          <p:cNvSpPr/>
          <p:nvPr/>
        </p:nvSpPr>
        <p:spPr>
          <a:xfrm>
            <a:off x="770011" y="1825625"/>
            <a:ext cx="6257544" cy="239877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221660"/>
            <a:ext cx="9745589" cy="955301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/>
          <a:p>
            <a:pPr marL="12700">
              <a:lnSpc>
                <a:spcPts val="2305"/>
              </a:lnSpc>
              <a:spcBef>
                <a:spcPts val="100"/>
              </a:spcBef>
            </a:pP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Clusters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Folium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clicked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display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each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(green icon)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24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(red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icon).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 this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example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VAFB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SLC-4E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4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landings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6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r>
              <a:rPr lang="en-US" sz="24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landings.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IN" u="heavy" spc="-320" dirty="0">
                <a:uFill>
                  <a:solidFill>
                    <a:srgbClr val="7D7D7D"/>
                  </a:solidFill>
                </a:uFill>
              </a:rPr>
              <a:t>Color-Coded </a:t>
            </a:r>
            <a:r>
              <a:rPr lang="en-IN" u="heavy" spc="-370" dirty="0">
                <a:uFill>
                  <a:solidFill>
                    <a:srgbClr val="7D7D7D"/>
                  </a:solidFill>
                </a:uFill>
              </a:rPr>
              <a:t>Launch</a:t>
            </a:r>
            <a:r>
              <a:rPr lang="en-IN" u="heavy" spc="-530" dirty="0">
                <a:uFill>
                  <a:solidFill>
                    <a:srgbClr val="7D7D7D"/>
                  </a:solidFill>
                </a:uFill>
              </a:rPr>
              <a:t> </a:t>
            </a:r>
            <a:r>
              <a:rPr lang="en-IN" u="heavy" spc="-270" dirty="0">
                <a:uFill>
                  <a:solidFill>
                    <a:srgbClr val="7D7D7D"/>
                  </a:solidFill>
                </a:uFill>
              </a:rPr>
              <a:t>Markers	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E4B58AD-4890-9A5C-451D-E82CEACC5876}"/>
              </a:ext>
            </a:extLst>
          </p:cNvPr>
          <p:cNvSpPr/>
          <p:nvPr/>
        </p:nvSpPr>
        <p:spPr>
          <a:xfrm>
            <a:off x="3285744" y="1399032"/>
            <a:ext cx="5620512" cy="35112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455919"/>
            <a:ext cx="9745589" cy="721043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10000"/>
          </a:bodyPr>
          <a:lstStyle/>
          <a:p>
            <a:pPr marL="12700" marR="5080">
              <a:lnSpc>
                <a:spcPts val="2290"/>
              </a:lnSpc>
              <a:spcBef>
                <a:spcPts val="27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 left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relative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map.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 right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two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Florida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since they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each </a:t>
            </a:r>
            <a:r>
              <a:rPr lang="en-US" sz="2400" spc="-65" dirty="0">
                <a:solidFill>
                  <a:srgbClr val="404040"/>
                </a:solidFill>
                <a:latin typeface="Carlito"/>
                <a:cs typeface="Carlito"/>
              </a:rPr>
              <a:t>other.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near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</a:t>
            </a:r>
            <a:r>
              <a:rPr lang="en-US" sz="2400" spc="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ocean.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Locations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35ED3E96-BB3C-35A5-1328-A60D27C5FE0C}"/>
              </a:ext>
            </a:extLst>
          </p:cNvPr>
          <p:cNvSpPr/>
          <p:nvPr/>
        </p:nvSpPr>
        <p:spPr>
          <a:xfrm>
            <a:off x="956310" y="1621536"/>
            <a:ext cx="10279380" cy="36149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602480"/>
            <a:ext cx="9334110" cy="1403033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 marL="12700" marR="5080" algn="just">
              <a:lnSpc>
                <a:spcPct val="80000"/>
              </a:lnSpc>
              <a:spcBef>
                <a:spcPts val="58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Using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KSC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LC-39A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as an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example,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railways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large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part and supply 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transportation.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highways 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human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supply transport. 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sites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also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coasts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relatively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far from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cities so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failures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can land in the sea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to 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avoid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rockets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falling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 densely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populated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areas.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Key Location Proximities</a:t>
            </a:r>
          </a:p>
        </p:txBody>
      </p:sp>
      <p:grpSp>
        <p:nvGrpSpPr>
          <p:cNvPr id="2" name="object 5">
            <a:extLst>
              <a:ext uri="{FF2B5EF4-FFF2-40B4-BE49-F238E27FC236}">
                <a16:creationId xmlns:a16="http://schemas.microsoft.com/office/drawing/2014/main" id="{6F48CA2D-CFD4-C452-1E53-5A3D05D29C2C}"/>
              </a:ext>
            </a:extLst>
          </p:cNvPr>
          <p:cNvGrpSpPr/>
          <p:nvPr/>
        </p:nvGrpSpPr>
        <p:grpSpPr>
          <a:xfrm>
            <a:off x="909637" y="1905000"/>
            <a:ext cx="9334110" cy="2305049"/>
            <a:chOff x="2802635" y="3552444"/>
            <a:chExt cx="7505700" cy="1562099"/>
          </a:xfrm>
        </p:grpSpPr>
        <p:sp>
          <p:nvSpPr>
            <p:cNvPr id="4" name="object 6">
              <a:extLst>
                <a:ext uri="{FF2B5EF4-FFF2-40B4-BE49-F238E27FC236}">
                  <a16:creationId xmlns:a16="http://schemas.microsoft.com/office/drawing/2014/main" id="{19D7B77E-751D-23B3-AF7D-E87800D1838E}"/>
                </a:ext>
              </a:extLst>
            </p:cNvPr>
            <p:cNvSpPr/>
            <p:nvPr/>
          </p:nvSpPr>
          <p:spPr>
            <a:xfrm>
              <a:off x="2802635" y="3552444"/>
              <a:ext cx="3409188" cy="151485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  <p:sp>
          <p:nvSpPr>
            <p:cNvPr id="6" name="object 7">
              <a:extLst>
                <a:ext uri="{FF2B5EF4-FFF2-40B4-BE49-F238E27FC236}">
                  <a16:creationId xmlns:a16="http://schemas.microsoft.com/office/drawing/2014/main" id="{1BC57CBF-CFAA-2F45-C03B-5E6F77CCF5C9}"/>
                </a:ext>
              </a:extLst>
            </p:cNvPr>
            <p:cNvSpPr/>
            <p:nvPr/>
          </p:nvSpPr>
          <p:spPr>
            <a:xfrm>
              <a:off x="6211823" y="3552444"/>
              <a:ext cx="4096512" cy="156209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785360"/>
            <a:ext cx="9745589" cy="1391602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10000"/>
          </a:bodyPr>
          <a:lstStyle/>
          <a:p>
            <a:pPr marL="12700" marR="5080">
              <a:spcBef>
                <a:spcPts val="3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distribution of 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CCAFS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LC-40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old name of  CCAFS SLC-40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CCAFS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KSC 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have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same amount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landings, but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majority of the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where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performed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before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name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change.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VAFB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has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smallest share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successful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may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due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smaller sample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increase in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difficulty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launching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west</a:t>
            </a:r>
            <a:r>
              <a:rPr lang="en-US" sz="24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coast.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Launches Across Launch Sites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53A138CC-D29B-D8F8-8A6A-6C545ABEC097}"/>
              </a:ext>
            </a:extLst>
          </p:cNvPr>
          <p:cNvSpPr/>
          <p:nvPr/>
        </p:nvSpPr>
        <p:spPr>
          <a:xfrm>
            <a:off x="4002786" y="1696212"/>
            <a:ext cx="2570988" cy="25816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8184F849-161A-4D6E-60A3-CC9567638A4F}"/>
              </a:ext>
            </a:extLst>
          </p:cNvPr>
          <p:cNvSpPr/>
          <p:nvPr/>
        </p:nvSpPr>
        <p:spPr>
          <a:xfrm>
            <a:off x="7229857" y="1937547"/>
            <a:ext cx="1085087" cy="66598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169044"/>
            <a:ext cx="10106700" cy="4988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71395" indent="0">
              <a:lnSpc>
                <a:spcPct val="100000"/>
              </a:lnSpc>
              <a:spcBef>
                <a:spcPts val="1270"/>
              </a:spcBef>
              <a:buNone/>
            </a:pPr>
            <a:r>
              <a:rPr lang="en-US" sz="3000" u="heavy" spc="-20" dirty="0">
                <a:solidFill>
                  <a:srgbClr val="BB562C"/>
                </a:solidFill>
                <a:uFill>
                  <a:solidFill>
                    <a:srgbClr val="BB562C"/>
                  </a:solidFill>
                </a:uFill>
                <a:latin typeface="Carlito"/>
                <a:cs typeface="Carlito"/>
              </a:rPr>
              <a:t>Background:</a:t>
            </a:r>
            <a:endParaRPr lang="en-US" sz="3000" dirty="0">
              <a:latin typeface="Carlito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850"/>
              </a:spcBef>
              <a:tabLst>
                <a:tab pos="253365" algn="l"/>
                <a:tab pos="254000" algn="l"/>
              </a:tabLst>
            </a:pPr>
            <a:r>
              <a:rPr lang="en-US" sz="2200" spc="-20" dirty="0">
                <a:solidFill>
                  <a:srgbClr val="BB562C"/>
                </a:solidFill>
                <a:latin typeface="Carlito"/>
                <a:cs typeface="Carlito"/>
              </a:rPr>
              <a:t>Commercial </a:t>
            </a:r>
            <a:r>
              <a:rPr lang="en-US" sz="2200" spc="-10" dirty="0">
                <a:solidFill>
                  <a:srgbClr val="BB562C"/>
                </a:solidFill>
                <a:latin typeface="Carlito"/>
                <a:cs typeface="Carlito"/>
              </a:rPr>
              <a:t>Space </a:t>
            </a:r>
            <a:r>
              <a:rPr lang="en-US" sz="2200" spc="-25" dirty="0">
                <a:solidFill>
                  <a:srgbClr val="BB562C"/>
                </a:solidFill>
                <a:latin typeface="Carlito"/>
                <a:cs typeface="Carlito"/>
              </a:rPr>
              <a:t>Age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is</a:t>
            </a:r>
            <a:r>
              <a:rPr lang="en-US" sz="2200" spc="50" dirty="0">
                <a:solidFill>
                  <a:srgbClr val="BB562C"/>
                </a:solidFill>
                <a:latin typeface="Carlito"/>
                <a:cs typeface="Carlito"/>
              </a:rPr>
              <a:t> </a:t>
            </a:r>
            <a:r>
              <a:rPr lang="en-US" sz="2200" spc="-20" dirty="0">
                <a:solidFill>
                  <a:srgbClr val="BB562C"/>
                </a:solidFill>
                <a:latin typeface="Carlito"/>
                <a:cs typeface="Carlito"/>
              </a:rPr>
              <a:t>Here</a:t>
            </a:r>
            <a:endParaRPr lang="en-US" sz="2200" dirty="0">
              <a:latin typeface="Carlito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705"/>
              </a:spcBef>
              <a:tabLst>
                <a:tab pos="253365" algn="l"/>
                <a:tab pos="254000" algn="l"/>
              </a:tabLst>
            </a:pPr>
            <a:r>
              <a:rPr lang="en-US" sz="2200" spc="-15" dirty="0">
                <a:solidFill>
                  <a:srgbClr val="BB562C"/>
                </a:solidFill>
                <a:latin typeface="Carlito"/>
                <a:cs typeface="Carlito"/>
              </a:rPr>
              <a:t>Space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X </a:t>
            </a:r>
            <a:r>
              <a:rPr lang="en-US" sz="2200" spc="-15" dirty="0">
                <a:solidFill>
                  <a:srgbClr val="BB562C"/>
                </a:solidFill>
                <a:latin typeface="Carlito"/>
                <a:cs typeface="Carlito"/>
              </a:rPr>
              <a:t>has </a:t>
            </a:r>
            <a:r>
              <a:rPr lang="en-US" sz="2200" spc="-20" dirty="0">
                <a:solidFill>
                  <a:srgbClr val="BB562C"/>
                </a:solidFill>
                <a:latin typeface="Carlito"/>
                <a:cs typeface="Carlito"/>
              </a:rPr>
              <a:t>best pricing </a:t>
            </a:r>
            <a:r>
              <a:rPr lang="en-US" sz="2200" spc="-15" dirty="0">
                <a:solidFill>
                  <a:srgbClr val="BB562C"/>
                </a:solidFill>
                <a:latin typeface="Carlito"/>
                <a:cs typeface="Carlito"/>
              </a:rPr>
              <a:t>($62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million </a:t>
            </a:r>
            <a:r>
              <a:rPr lang="en-US" sz="2200" spc="-15" dirty="0">
                <a:solidFill>
                  <a:srgbClr val="BB562C"/>
                </a:solidFill>
                <a:latin typeface="Carlito"/>
                <a:cs typeface="Carlito"/>
              </a:rPr>
              <a:t>vs.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$165 million</a:t>
            </a:r>
            <a:r>
              <a:rPr lang="en-US" sz="2200" spc="25" dirty="0">
                <a:solidFill>
                  <a:srgbClr val="BB562C"/>
                </a:solidFill>
                <a:latin typeface="Carlito"/>
                <a:cs typeface="Carlito"/>
              </a:rPr>
              <a:t>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USD)</a:t>
            </a:r>
            <a:endParaRPr lang="en-US" sz="2200" dirty="0">
              <a:latin typeface="Carlito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695"/>
              </a:spcBef>
              <a:tabLst>
                <a:tab pos="253365" algn="l"/>
                <a:tab pos="254000" algn="l"/>
              </a:tabLst>
            </a:pPr>
            <a:r>
              <a:rPr lang="en-US" sz="2200" spc="-25" dirty="0">
                <a:solidFill>
                  <a:srgbClr val="BB562C"/>
                </a:solidFill>
                <a:latin typeface="Carlito"/>
                <a:cs typeface="Carlito"/>
              </a:rPr>
              <a:t>Largely </a:t>
            </a:r>
            <a:r>
              <a:rPr lang="en-US" sz="2200" spc="-15" dirty="0">
                <a:solidFill>
                  <a:srgbClr val="BB562C"/>
                </a:solidFill>
                <a:latin typeface="Carlito"/>
                <a:cs typeface="Carlito"/>
              </a:rPr>
              <a:t>due </a:t>
            </a:r>
            <a:r>
              <a:rPr lang="en-US" sz="2200" spc="-30" dirty="0">
                <a:solidFill>
                  <a:srgbClr val="BB562C"/>
                </a:solidFill>
                <a:latin typeface="Carlito"/>
                <a:cs typeface="Carlito"/>
              </a:rPr>
              <a:t>to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ability </a:t>
            </a:r>
            <a:r>
              <a:rPr lang="en-US" sz="2200" spc="-30" dirty="0">
                <a:solidFill>
                  <a:srgbClr val="BB562C"/>
                </a:solidFill>
                <a:latin typeface="Carlito"/>
                <a:cs typeface="Carlito"/>
              </a:rPr>
              <a:t>to recover </a:t>
            </a:r>
            <a:r>
              <a:rPr lang="en-US" sz="2200" spc="-15" dirty="0">
                <a:solidFill>
                  <a:srgbClr val="BB562C"/>
                </a:solidFill>
                <a:latin typeface="Carlito"/>
                <a:cs typeface="Carlito"/>
              </a:rPr>
              <a:t>part </a:t>
            </a:r>
            <a:r>
              <a:rPr lang="en-US" sz="2200" dirty="0">
                <a:solidFill>
                  <a:srgbClr val="BB562C"/>
                </a:solidFill>
                <a:latin typeface="Carlito"/>
                <a:cs typeface="Carlito"/>
              </a:rPr>
              <a:t>of </a:t>
            </a:r>
            <a:r>
              <a:rPr lang="en-US" sz="2200" spc="-45" dirty="0">
                <a:solidFill>
                  <a:srgbClr val="BB562C"/>
                </a:solidFill>
                <a:latin typeface="Carlito"/>
                <a:cs typeface="Carlito"/>
              </a:rPr>
              <a:t>rocket </a:t>
            </a:r>
            <a:r>
              <a:rPr lang="en-US" sz="2200" spc="-25" dirty="0">
                <a:solidFill>
                  <a:srgbClr val="BB562C"/>
                </a:solidFill>
                <a:latin typeface="Carlito"/>
                <a:cs typeface="Carlito"/>
              </a:rPr>
              <a:t>(Stage</a:t>
            </a:r>
            <a:r>
              <a:rPr lang="en-US" sz="2200" spc="135" dirty="0">
                <a:solidFill>
                  <a:srgbClr val="BB562C"/>
                </a:solidFill>
                <a:latin typeface="Carlito"/>
                <a:cs typeface="Carlito"/>
              </a:rPr>
              <a:t>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1)</a:t>
            </a:r>
            <a:endParaRPr lang="en-US" sz="2200" dirty="0">
              <a:latin typeface="Carlito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700"/>
              </a:spcBef>
              <a:tabLst>
                <a:tab pos="253365" algn="l"/>
                <a:tab pos="254000" algn="l"/>
              </a:tabLst>
            </a:pPr>
            <a:r>
              <a:rPr lang="en-US" sz="2200" spc="-15" dirty="0">
                <a:solidFill>
                  <a:srgbClr val="BB562C"/>
                </a:solidFill>
                <a:latin typeface="Carlito"/>
                <a:cs typeface="Carlito"/>
              </a:rPr>
              <a:t>Space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Y </a:t>
            </a:r>
            <a:r>
              <a:rPr lang="en-US" sz="2200" spc="-25" dirty="0">
                <a:solidFill>
                  <a:srgbClr val="BB562C"/>
                </a:solidFill>
                <a:latin typeface="Carlito"/>
                <a:cs typeface="Carlito"/>
              </a:rPr>
              <a:t>wants </a:t>
            </a:r>
            <a:r>
              <a:rPr lang="en-US" sz="2200" spc="-30" dirty="0">
                <a:solidFill>
                  <a:srgbClr val="BB562C"/>
                </a:solidFill>
                <a:latin typeface="Carlito"/>
                <a:cs typeface="Carlito"/>
              </a:rPr>
              <a:t>to </a:t>
            </a:r>
            <a:r>
              <a:rPr lang="en-US" sz="2200" spc="-25" dirty="0">
                <a:solidFill>
                  <a:srgbClr val="BB562C"/>
                </a:solidFill>
                <a:latin typeface="Carlito"/>
                <a:cs typeface="Carlito"/>
              </a:rPr>
              <a:t>compete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with </a:t>
            </a:r>
            <a:r>
              <a:rPr lang="en-US" sz="2200" spc="-10" dirty="0">
                <a:solidFill>
                  <a:srgbClr val="BB562C"/>
                </a:solidFill>
                <a:latin typeface="Carlito"/>
                <a:cs typeface="Carlito"/>
              </a:rPr>
              <a:t>Space</a:t>
            </a:r>
            <a:r>
              <a:rPr lang="en-US" sz="2200" spc="60" dirty="0">
                <a:solidFill>
                  <a:srgbClr val="BB562C"/>
                </a:solidFill>
                <a:latin typeface="Carlito"/>
                <a:cs typeface="Carlito"/>
              </a:rPr>
              <a:t> </a:t>
            </a:r>
            <a:endParaRPr lang="en-US" sz="2200" spc="-5" dirty="0">
              <a:solidFill>
                <a:srgbClr val="BB562C"/>
              </a:solidFill>
              <a:latin typeface="Carlito"/>
              <a:cs typeface="Carlito"/>
            </a:endParaRPr>
          </a:p>
          <a:p>
            <a:pPr marL="24130" indent="0">
              <a:lnSpc>
                <a:spcPct val="100000"/>
              </a:lnSpc>
              <a:spcBef>
                <a:spcPts val="700"/>
              </a:spcBef>
              <a:buNone/>
              <a:tabLst>
                <a:tab pos="253365" algn="l"/>
                <a:tab pos="254000" algn="l"/>
              </a:tabLst>
            </a:pPr>
            <a:r>
              <a:rPr lang="en-US" sz="3000" u="heavy" spc="-20" dirty="0">
                <a:solidFill>
                  <a:srgbClr val="BB562C"/>
                </a:solidFill>
                <a:uFill>
                  <a:solidFill>
                    <a:srgbClr val="BB562C"/>
                  </a:solidFill>
                </a:uFill>
                <a:latin typeface="Carlito"/>
                <a:cs typeface="Carlito"/>
              </a:rPr>
              <a:t>Problem:</a:t>
            </a:r>
            <a:endParaRPr lang="en-US" sz="3000" dirty="0">
              <a:latin typeface="Carlito"/>
              <a:cs typeface="Carlito"/>
            </a:endParaRPr>
          </a:p>
          <a:p>
            <a:pPr marL="240665" marR="591185" indent="-240665">
              <a:lnSpc>
                <a:spcPts val="2510"/>
              </a:lnSpc>
              <a:spcBef>
                <a:spcPts val="900"/>
              </a:spcBef>
              <a:tabLst>
                <a:tab pos="240665" algn="l"/>
                <a:tab pos="241300" algn="l"/>
              </a:tabLst>
            </a:pPr>
            <a:r>
              <a:rPr lang="en-US" sz="2200" spc="-10" dirty="0">
                <a:solidFill>
                  <a:srgbClr val="BB562C"/>
                </a:solidFill>
                <a:latin typeface="Carlito"/>
                <a:cs typeface="Carlito"/>
              </a:rPr>
              <a:t>Space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Y </a:t>
            </a:r>
            <a:r>
              <a:rPr lang="en-US" sz="2200" spc="-25" dirty="0">
                <a:solidFill>
                  <a:srgbClr val="BB562C"/>
                </a:solidFill>
                <a:latin typeface="Carlito"/>
                <a:cs typeface="Carlito"/>
              </a:rPr>
              <a:t>tasks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us </a:t>
            </a:r>
            <a:r>
              <a:rPr lang="en-US" sz="2200" spc="-30" dirty="0">
                <a:solidFill>
                  <a:srgbClr val="BB562C"/>
                </a:solidFill>
                <a:latin typeface="Carlito"/>
                <a:cs typeface="Carlito"/>
              </a:rPr>
              <a:t>to </a:t>
            </a:r>
            <a:r>
              <a:rPr lang="en-US" sz="2200" spc="-25" dirty="0">
                <a:solidFill>
                  <a:srgbClr val="BB562C"/>
                </a:solidFill>
                <a:latin typeface="Carlito"/>
                <a:cs typeface="Carlito"/>
              </a:rPr>
              <a:t>train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a machine learning model </a:t>
            </a:r>
            <a:r>
              <a:rPr lang="en-US" sz="2200" spc="-60" dirty="0">
                <a:solidFill>
                  <a:srgbClr val="BB562C"/>
                </a:solidFill>
                <a:latin typeface="Carlito"/>
                <a:cs typeface="Carlito"/>
              </a:rPr>
              <a:t>to  </a:t>
            </a:r>
            <a:r>
              <a:rPr lang="en-US" sz="2200" spc="-20" dirty="0">
                <a:solidFill>
                  <a:srgbClr val="BB562C"/>
                </a:solidFill>
                <a:latin typeface="Carlito"/>
                <a:cs typeface="Carlito"/>
              </a:rPr>
              <a:t>predict successful </a:t>
            </a:r>
            <a:r>
              <a:rPr lang="en-US" sz="2200" spc="-25" dirty="0">
                <a:solidFill>
                  <a:srgbClr val="BB562C"/>
                </a:solidFill>
                <a:latin typeface="Carlito"/>
                <a:cs typeface="Carlito"/>
              </a:rPr>
              <a:t>Stage </a:t>
            </a:r>
            <a:r>
              <a:rPr lang="en-US" sz="2200" spc="-5" dirty="0">
                <a:solidFill>
                  <a:srgbClr val="BB562C"/>
                </a:solidFill>
                <a:latin typeface="Carlito"/>
                <a:cs typeface="Carlito"/>
              </a:rPr>
              <a:t>1</a:t>
            </a:r>
            <a:r>
              <a:rPr lang="en-US" sz="2200" spc="45" dirty="0">
                <a:solidFill>
                  <a:srgbClr val="BB562C"/>
                </a:solidFill>
                <a:latin typeface="Carlito"/>
                <a:cs typeface="Carlito"/>
              </a:rPr>
              <a:t> </a:t>
            </a:r>
            <a:r>
              <a:rPr lang="en-US" sz="2200" spc="-25" dirty="0">
                <a:solidFill>
                  <a:srgbClr val="BB562C"/>
                </a:solidFill>
                <a:latin typeface="Carlito"/>
                <a:cs typeface="Carlito"/>
              </a:rPr>
              <a:t>recovery</a:t>
            </a:r>
            <a:endParaRPr lang="en-US" sz="2200" spc="-2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cs typeface="Carlito"/>
            </a:endParaRPr>
          </a:p>
          <a:p>
            <a:pPr marL="240665" marR="591185" indent="-240665">
              <a:lnSpc>
                <a:spcPts val="2510"/>
              </a:lnSpc>
              <a:spcBef>
                <a:spcPts val="900"/>
              </a:spcBef>
              <a:tabLst>
                <a:tab pos="240665" algn="l"/>
                <a:tab pos="241300" algn="l"/>
              </a:tabLst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</a:rPr>
              <a:t>How does launch site or payload mass impact landing success?</a:t>
            </a:r>
            <a:endParaRPr lang="en-US" sz="2200" dirty="0">
              <a:solidFill>
                <a:schemeClr val="accent2">
                  <a:lumMod val="75000"/>
                </a:schemeClr>
              </a:solidFill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5351746"/>
            <a:ext cx="10551583" cy="549050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KSC LC-39A has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highest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rate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10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and 3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r>
              <a:rPr lang="en-US" sz="24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Highest Success Rate Launch Site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73B2C891-3665-9C12-85CB-CAFF14AB8881}"/>
              </a:ext>
            </a:extLst>
          </p:cNvPr>
          <p:cNvSpPr/>
          <p:nvPr/>
        </p:nvSpPr>
        <p:spPr>
          <a:xfrm>
            <a:off x="4724324" y="1719615"/>
            <a:ext cx="2570988" cy="25709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dirty="0"/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721A0583-D25E-F06D-62AD-7B6B51419042}"/>
              </a:ext>
            </a:extLst>
          </p:cNvPr>
          <p:cNvSpPr/>
          <p:nvPr/>
        </p:nvSpPr>
        <p:spPr>
          <a:xfrm>
            <a:off x="993648" y="2148841"/>
            <a:ext cx="3401568" cy="1524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53D316BE-4ACF-B9B9-14EB-5642F3E72541}"/>
              </a:ext>
            </a:extLst>
          </p:cNvPr>
          <p:cNvSpPr/>
          <p:nvPr/>
        </p:nvSpPr>
        <p:spPr>
          <a:xfrm>
            <a:off x="8128255" y="1950721"/>
            <a:ext cx="324611" cy="3048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648199"/>
            <a:ext cx="10414662" cy="1528763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 marL="12700" marR="5080">
              <a:lnSpc>
                <a:spcPct val="91700"/>
              </a:lnSpc>
              <a:spcBef>
                <a:spcPts val="300"/>
              </a:spcBef>
            </a:pPr>
            <a:r>
              <a:rPr lang="en-US" sz="2400" spc="-5" dirty="0" err="1">
                <a:solidFill>
                  <a:srgbClr val="404040"/>
                </a:solidFill>
                <a:latin typeface="Carlito"/>
                <a:cs typeface="Carlito"/>
              </a:rPr>
              <a:t>Plotly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 dashboard has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range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selector. </a:t>
            </a:r>
            <a:r>
              <a:rPr lang="en-US" sz="2400" spc="-65" dirty="0">
                <a:solidFill>
                  <a:srgbClr val="404040"/>
                </a:solidFill>
                <a:latin typeface="Carlito"/>
                <a:cs typeface="Carlito"/>
              </a:rPr>
              <a:t>However,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set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0-10000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instead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max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15600.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Class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indicates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 and 0 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failure.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 also  accounts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category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 color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number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point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size.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this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particular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range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0-6000,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interestingly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there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two failed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payloads of 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zero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kg.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pc="-385" dirty="0"/>
              <a:t>Payload </a:t>
            </a:r>
            <a:r>
              <a:rPr lang="en-US" spc="-390" dirty="0"/>
              <a:t>Mass </a:t>
            </a:r>
            <a:r>
              <a:rPr lang="en-US" spc="-365" dirty="0"/>
              <a:t>vs. </a:t>
            </a:r>
            <a:r>
              <a:rPr lang="en-US" spc="-520" dirty="0"/>
              <a:t>Success </a:t>
            </a:r>
            <a:r>
              <a:rPr lang="en-US" spc="-365" dirty="0"/>
              <a:t>vs. </a:t>
            </a:r>
            <a:r>
              <a:rPr lang="en-US" spc="-270" dirty="0"/>
              <a:t>Booster  </a:t>
            </a:r>
            <a:r>
              <a:rPr lang="en-US" u="heavy" spc="-330" dirty="0">
                <a:uFill>
                  <a:solidFill>
                    <a:srgbClr val="7D7D7D"/>
                  </a:solidFill>
                </a:uFill>
              </a:rPr>
              <a:t>Version</a:t>
            </a:r>
            <a:r>
              <a:rPr lang="en-US" u="heavy" spc="-409" dirty="0">
                <a:uFill>
                  <a:solidFill>
                    <a:srgbClr val="7D7D7D"/>
                  </a:solidFill>
                </a:uFill>
              </a:rPr>
              <a:t> </a:t>
            </a:r>
            <a:r>
              <a:rPr lang="en-US" u="heavy" spc="-330" dirty="0">
                <a:uFill>
                  <a:solidFill>
                    <a:srgbClr val="7D7D7D"/>
                  </a:solidFill>
                </a:uFill>
              </a:rPr>
              <a:t>Category	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D6F5A211-84A8-C662-114E-73C89A1ACB8C}"/>
              </a:ext>
            </a:extLst>
          </p:cNvPr>
          <p:cNvSpPr/>
          <p:nvPr/>
        </p:nvSpPr>
        <p:spPr>
          <a:xfrm>
            <a:off x="243788" y="1416382"/>
            <a:ext cx="11568046" cy="29815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 flipH="1">
            <a:off x="6095997" y="1653540"/>
            <a:ext cx="5361974" cy="418682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12700" marR="2860040">
              <a:lnSpc>
                <a:spcPct val="120700"/>
              </a:lnSpc>
              <a:spcBef>
                <a:spcPts val="100"/>
              </a:spcBef>
            </a:pPr>
            <a:r>
              <a:rPr lang="en-US" sz="1800" spc="-5" dirty="0">
                <a:latin typeface="Carlito"/>
                <a:cs typeface="Carlito"/>
              </a:rPr>
              <a:t>All models had virtually the </a:t>
            </a:r>
            <a:r>
              <a:rPr lang="en-US" sz="1800" spc="-10" dirty="0">
                <a:latin typeface="Carlito"/>
                <a:cs typeface="Carlito"/>
              </a:rPr>
              <a:t>same </a:t>
            </a:r>
            <a:r>
              <a:rPr lang="en-US" sz="1800" spc="-20" dirty="0">
                <a:latin typeface="Carlito"/>
                <a:cs typeface="Carlito"/>
              </a:rPr>
              <a:t>accuracy </a:t>
            </a:r>
            <a:r>
              <a:rPr lang="en-US" sz="1800" spc="-5" dirty="0">
                <a:latin typeface="Carlito"/>
                <a:cs typeface="Carlito"/>
              </a:rPr>
              <a:t>on the </a:t>
            </a:r>
            <a:r>
              <a:rPr lang="en-US" sz="1800" spc="-20" dirty="0">
                <a:latin typeface="Carlito"/>
                <a:cs typeface="Carlito"/>
              </a:rPr>
              <a:t>test set </a:t>
            </a:r>
            <a:r>
              <a:rPr lang="en-US" sz="1800" spc="-15" dirty="0">
                <a:latin typeface="Carlito"/>
                <a:cs typeface="Carlito"/>
              </a:rPr>
              <a:t>at </a:t>
            </a:r>
            <a:r>
              <a:rPr lang="en-US" sz="1800" spc="-20" dirty="0">
                <a:latin typeface="Carlito"/>
                <a:cs typeface="Carlito"/>
              </a:rPr>
              <a:t>83.33% </a:t>
            </a:r>
            <a:r>
              <a:rPr lang="en-US" sz="1800" spc="-45" dirty="0">
                <a:latin typeface="Carlito"/>
                <a:cs typeface="Carlito"/>
              </a:rPr>
              <a:t>accuracy.  </a:t>
            </a:r>
            <a:r>
              <a:rPr lang="en-US" sz="1800" dirty="0">
                <a:latin typeface="Carlito"/>
                <a:cs typeface="Carlito"/>
              </a:rPr>
              <a:t>It </a:t>
            </a:r>
            <a:r>
              <a:rPr lang="en-US" sz="1800" spc="-5" dirty="0">
                <a:latin typeface="Carlito"/>
                <a:cs typeface="Carlito"/>
              </a:rPr>
              <a:t>should be </a:t>
            </a:r>
            <a:r>
              <a:rPr lang="en-US" sz="1800" spc="-15" dirty="0">
                <a:latin typeface="Carlito"/>
                <a:cs typeface="Carlito"/>
              </a:rPr>
              <a:t>noted </a:t>
            </a:r>
            <a:r>
              <a:rPr lang="en-US" sz="1800" spc="-10" dirty="0">
                <a:latin typeface="Carlito"/>
                <a:cs typeface="Carlito"/>
              </a:rPr>
              <a:t>that </a:t>
            </a:r>
            <a:r>
              <a:rPr lang="en-US" sz="1800" spc="-20" dirty="0">
                <a:latin typeface="Carlito"/>
                <a:cs typeface="Carlito"/>
              </a:rPr>
              <a:t>test size </a:t>
            </a:r>
            <a:r>
              <a:rPr lang="en-US" sz="1800" dirty="0">
                <a:latin typeface="Carlito"/>
                <a:cs typeface="Carlito"/>
              </a:rPr>
              <a:t>is </a:t>
            </a:r>
            <a:r>
              <a:rPr lang="en-US" sz="1800" spc="-5" dirty="0">
                <a:latin typeface="Carlito"/>
                <a:cs typeface="Carlito"/>
              </a:rPr>
              <a:t>small </a:t>
            </a:r>
            <a:r>
              <a:rPr lang="en-US" sz="1800" spc="-15" dirty="0">
                <a:latin typeface="Carlito"/>
                <a:cs typeface="Carlito"/>
              </a:rPr>
              <a:t>at </a:t>
            </a:r>
            <a:r>
              <a:rPr lang="en-US" sz="1800" spc="-5" dirty="0">
                <a:latin typeface="Carlito"/>
                <a:cs typeface="Carlito"/>
              </a:rPr>
              <a:t>only </a:t>
            </a:r>
            <a:r>
              <a:rPr lang="en-US" sz="1800" spc="-10" dirty="0">
                <a:latin typeface="Carlito"/>
                <a:cs typeface="Carlito"/>
              </a:rPr>
              <a:t>sample </a:t>
            </a:r>
            <a:r>
              <a:rPr lang="en-US" sz="1800" spc="-20" dirty="0">
                <a:latin typeface="Carlito"/>
                <a:cs typeface="Carlito"/>
              </a:rPr>
              <a:t>size </a:t>
            </a:r>
            <a:r>
              <a:rPr lang="en-US" sz="1800" spc="-5" dirty="0">
                <a:latin typeface="Carlito"/>
                <a:cs typeface="Carlito"/>
              </a:rPr>
              <a:t>of</a:t>
            </a:r>
            <a:r>
              <a:rPr lang="en-US" sz="1800" spc="-204" dirty="0">
                <a:latin typeface="Carlito"/>
                <a:cs typeface="Carlito"/>
              </a:rPr>
              <a:t> </a:t>
            </a:r>
            <a:r>
              <a:rPr lang="en-US" sz="1800" spc="-10" dirty="0">
                <a:latin typeface="Carlito"/>
                <a:cs typeface="Carlito"/>
              </a:rPr>
              <a:t>18.</a:t>
            </a:r>
            <a:endParaRPr lang="en-US" sz="18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lang="en-US" sz="1800" spc="-5" dirty="0">
                <a:latin typeface="Carlito"/>
                <a:cs typeface="Carlito"/>
              </a:rPr>
              <a:t>This </a:t>
            </a:r>
            <a:r>
              <a:rPr lang="en-US" sz="1800" spc="-20" dirty="0">
                <a:latin typeface="Carlito"/>
                <a:cs typeface="Carlito"/>
              </a:rPr>
              <a:t>can cause large variance </a:t>
            </a:r>
            <a:r>
              <a:rPr lang="en-US" sz="1800" dirty="0">
                <a:latin typeface="Carlito"/>
                <a:cs typeface="Carlito"/>
              </a:rPr>
              <a:t>in </a:t>
            </a:r>
            <a:r>
              <a:rPr lang="en-US" sz="1800" spc="-20" dirty="0">
                <a:latin typeface="Carlito"/>
                <a:cs typeface="Carlito"/>
              </a:rPr>
              <a:t>accuracy results, </a:t>
            </a:r>
            <a:r>
              <a:rPr lang="en-US" sz="1800" spc="-15" dirty="0">
                <a:latin typeface="Carlito"/>
                <a:cs typeface="Carlito"/>
              </a:rPr>
              <a:t>such </a:t>
            </a:r>
            <a:r>
              <a:rPr lang="en-US" sz="1800" spc="-5" dirty="0">
                <a:latin typeface="Carlito"/>
                <a:cs typeface="Carlito"/>
              </a:rPr>
              <a:t>as those in </a:t>
            </a:r>
            <a:r>
              <a:rPr lang="en-US" sz="1800" spc="-15" dirty="0">
                <a:latin typeface="Carlito"/>
                <a:cs typeface="Carlito"/>
              </a:rPr>
              <a:t>Decision </a:t>
            </a:r>
            <a:r>
              <a:rPr lang="en-US" sz="1800" spc="-65" dirty="0">
                <a:latin typeface="Carlito"/>
                <a:cs typeface="Carlito"/>
              </a:rPr>
              <a:t>Tree </a:t>
            </a:r>
            <a:r>
              <a:rPr lang="en-US" sz="1800" spc="-10" dirty="0">
                <a:latin typeface="Carlito"/>
                <a:cs typeface="Carlito"/>
              </a:rPr>
              <a:t>Classifier </a:t>
            </a:r>
            <a:r>
              <a:rPr lang="en-US" sz="1800" spc="-5" dirty="0">
                <a:latin typeface="Carlito"/>
                <a:cs typeface="Carlito"/>
              </a:rPr>
              <a:t>model in </a:t>
            </a:r>
            <a:r>
              <a:rPr lang="en-US" sz="1800" spc="-25" dirty="0">
                <a:latin typeface="Carlito"/>
                <a:cs typeface="Carlito"/>
              </a:rPr>
              <a:t>repeated</a:t>
            </a:r>
            <a:r>
              <a:rPr lang="en-US" sz="1800" spc="60" dirty="0">
                <a:latin typeface="Carlito"/>
                <a:cs typeface="Carlito"/>
              </a:rPr>
              <a:t> </a:t>
            </a:r>
            <a:r>
              <a:rPr lang="en-US" sz="1800" spc="-15" dirty="0">
                <a:latin typeface="Carlito"/>
                <a:cs typeface="Carlito"/>
              </a:rPr>
              <a:t>runs.</a:t>
            </a:r>
            <a:endParaRPr lang="en-US" sz="18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lang="en-US" sz="1800" spc="-55" dirty="0">
                <a:latin typeface="Carlito"/>
                <a:cs typeface="Carlito"/>
              </a:rPr>
              <a:t>We </a:t>
            </a:r>
            <a:r>
              <a:rPr lang="en-US" sz="1800" spc="-20" dirty="0">
                <a:latin typeface="Carlito"/>
                <a:cs typeface="Carlito"/>
              </a:rPr>
              <a:t>likely </a:t>
            </a:r>
            <a:r>
              <a:rPr lang="en-US" sz="1800" spc="-15" dirty="0">
                <a:latin typeface="Carlito"/>
                <a:cs typeface="Carlito"/>
              </a:rPr>
              <a:t>need </a:t>
            </a:r>
            <a:r>
              <a:rPr lang="en-US" sz="1800" spc="-25" dirty="0">
                <a:latin typeface="Carlito"/>
                <a:cs typeface="Carlito"/>
              </a:rPr>
              <a:t>more data </a:t>
            </a:r>
            <a:r>
              <a:rPr lang="en-US" sz="1800" spc="-15" dirty="0">
                <a:latin typeface="Carlito"/>
                <a:cs typeface="Carlito"/>
              </a:rPr>
              <a:t>to </a:t>
            </a:r>
            <a:r>
              <a:rPr lang="en-US" sz="1800" spc="-20" dirty="0">
                <a:latin typeface="Carlito"/>
                <a:cs typeface="Carlito"/>
              </a:rPr>
              <a:t>determine </a:t>
            </a:r>
            <a:r>
              <a:rPr lang="en-US" sz="1800" spc="-5" dirty="0">
                <a:latin typeface="Carlito"/>
                <a:cs typeface="Carlito"/>
              </a:rPr>
              <a:t>the </a:t>
            </a:r>
            <a:r>
              <a:rPr lang="en-US" sz="1800" spc="-20" dirty="0">
                <a:latin typeface="Carlito"/>
                <a:cs typeface="Carlito"/>
              </a:rPr>
              <a:t>best</a:t>
            </a:r>
            <a:r>
              <a:rPr lang="en-US" sz="1800" spc="114" dirty="0">
                <a:latin typeface="Carlito"/>
                <a:cs typeface="Carlito"/>
              </a:rPr>
              <a:t> </a:t>
            </a:r>
            <a:r>
              <a:rPr lang="en-US" sz="1800" spc="-15" dirty="0">
                <a:latin typeface="Carlito"/>
                <a:cs typeface="Carlito"/>
              </a:rPr>
              <a:t>model.</a:t>
            </a:r>
            <a:endParaRPr lang="en-US" sz="1800" dirty="0">
              <a:latin typeface="Carlito"/>
              <a:cs typeface="Carlito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64F5D0A6-495C-562B-B25A-4CB384171A2E}"/>
              </a:ext>
            </a:extLst>
          </p:cNvPr>
          <p:cNvSpPr/>
          <p:nvPr/>
        </p:nvSpPr>
        <p:spPr>
          <a:xfrm>
            <a:off x="220218" y="1485900"/>
            <a:ext cx="5361974" cy="39090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>
                <a:solidFill>
                  <a:schemeClr val="tx1"/>
                </a:solidFill>
              </a:rPr>
              <a:t>44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248400" y="1691640"/>
            <a:ext cx="4907279" cy="417734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12700" marR="158750">
              <a:lnSpc>
                <a:spcPct val="112500"/>
              </a:lnSpc>
              <a:spcBef>
                <a:spcPts val="100"/>
              </a:spcBef>
            </a:pPr>
            <a:r>
              <a:rPr lang="en-US" sz="2400" spc="-5" dirty="0">
                <a:latin typeface="Carlito"/>
                <a:cs typeface="Carlito"/>
              </a:rPr>
              <a:t>Since </a:t>
            </a:r>
            <a:r>
              <a:rPr lang="en-US" sz="2400" dirty="0">
                <a:latin typeface="Carlito"/>
                <a:cs typeface="Carlito"/>
              </a:rPr>
              <a:t>all </a:t>
            </a:r>
            <a:r>
              <a:rPr lang="en-US" sz="2400" spc="-5" dirty="0">
                <a:latin typeface="Carlito"/>
                <a:cs typeface="Carlito"/>
              </a:rPr>
              <a:t>models </a:t>
            </a:r>
            <a:r>
              <a:rPr lang="en-US" sz="2400" spc="-25" dirty="0">
                <a:latin typeface="Carlito"/>
                <a:cs typeface="Carlito"/>
              </a:rPr>
              <a:t>performed </a:t>
            </a:r>
            <a:r>
              <a:rPr lang="en-US" sz="2400" spc="-5" dirty="0">
                <a:latin typeface="Carlito"/>
                <a:cs typeface="Carlito"/>
              </a:rPr>
              <a:t>the </a:t>
            </a:r>
            <a:r>
              <a:rPr lang="en-US" sz="2400" spc="-10" dirty="0">
                <a:latin typeface="Carlito"/>
                <a:cs typeface="Carlito"/>
              </a:rPr>
              <a:t>same </a:t>
            </a:r>
            <a:r>
              <a:rPr lang="en-US" sz="2400" spc="-25" dirty="0">
                <a:latin typeface="Carlito"/>
                <a:cs typeface="Carlito"/>
              </a:rPr>
              <a:t>for </a:t>
            </a:r>
            <a:r>
              <a:rPr lang="en-US" sz="2400" spc="-5" dirty="0">
                <a:latin typeface="Carlito"/>
                <a:cs typeface="Carlito"/>
              </a:rPr>
              <a:t>the </a:t>
            </a:r>
            <a:r>
              <a:rPr lang="en-US" sz="2400" spc="-20" dirty="0">
                <a:latin typeface="Carlito"/>
                <a:cs typeface="Carlito"/>
              </a:rPr>
              <a:t>test set, </a:t>
            </a:r>
            <a:r>
              <a:rPr lang="en-US" sz="2400" spc="-5" dirty="0">
                <a:latin typeface="Carlito"/>
                <a:cs typeface="Carlito"/>
              </a:rPr>
              <a:t>the </a:t>
            </a:r>
            <a:r>
              <a:rPr lang="en-US" sz="2400" spc="-20" dirty="0">
                <a:latin typeface="Carlito"/>
                <a:cs typeface="Carlito"/>
              </a:rPr>
              <a:t>confusion </a:t>
            </a:r>
            <a:r>
              <a:rPr lang="en-US" sz="2400" spc="-10" dirty="0">
                <a:latin typeface="Carlito"/>
                <a:cs typeface="Carlito"/>
              </a:rPr>
              <a:t>matrix is </a:t>
            </a:r>
            <a:r>
              <a:rPr lang="en-US" sz="2400" spc="-5" dirty="0">
                <a:latin typeface="Carlito"/>
                <a:cs typeface="Carlito"/>
              </a:rPr>
              <a:t>the </a:t>
            </a:r>
            <a:r>
              <a:rPr lang="en-US" sz="2400" spc="-10" dirty="0">
                <a:latin typeface="Carlito"/>
                <a:cs typeface="Carlito"/>
              </a:rPr>
              <a:t>same </a:t>
            </a:r>
            <a:r>
              <a:rPr lang="en-US" sz="2400" spc="-20" dirty="0">
                <a:latin typeface="Carlito"/>
                <a:cs typeface="Carlito"/>
              </a:rPr>
              <a:t>across </a:t>
            </a:r>
            <a:r>
              <a:rPr lang="en-US" sz="2400" dirty="0">
                <a:latin typeface="Carlito"/>
                <a:cs typeface="Carlito"/>
              </a:rPr>
              <a:t>all </a:t>
            </a:r>
            <a:r>
              <a:rPr lang="en-US" sz="2400" spc="-5" dirty="0">
                <a:latin typeface="Carlito"/>
                <a:cs typeface="Carlito"/>
              </a:rPr>
              <a:t>models.  The </a:t>
            </a:r>
            <a:r>
              <a:rPr lang="en-US" sz="2400" spc="-15" dirty="0">
                <a:latin typeface="Carlito"/>
                <a:cs typeface="Carlito"/>
              </a:rPr>
              <a:t>models </a:t>
            </a:r>
            <a:r>
              <a:rPr lang="en-US" sz="2400" spc="-20" dirty="0">
                <a:latin typeface="Carlito"/>
                <a:cs typeface="Carlito"/>
              </a:rPr>
              <a:t>predicted </a:t>
            </a:r>
            <a:r>
              <a:rPr lang="en-US" sz="2400" spc="-5" dirty="0">
                <a:latin typeface="Carlito"/>
                <a:cs typeface="Carlito"/>
              </a:rPr>
              <a:t>12 </a:t>
            </a:r>
            <a:r>
              <a:rPr lang="en-US" sz="2400" spc="-20" dirty="0">
                <a:latin typeface="Carlito"/>
                <a:cs typeface="Carlito"/>
              </a:rPr>
              <a:t>successful </a:t>
            </a:r>
            <a:r>
              <a:rPr lang="en-US" sz="2400" spc="-10" dirty="0">
                <a:latin typeface="Carlito"/>
                <a:cs typeface="Carlito"/>
              </a:rPr>
              <a:t>landings </a:t>
            </a:r>
            <a:r>
              <a:rPr lang="en-US" sz="2400" spc="-5" dirty="0">
                <a:latin typeface="Carlito"/>
                <a:cs typeface="Carlito"/>
              </a:rPr>
              <a:t>when the true label</a:t>
            </a:r>
            <a:r>
              <a:rPr lang="en-US" sz="2400" spc="275" dirty="0">
                <a:latin typeface="Carlito"/>
                <a:cs typeface="Carlito"/>
              </a:rPr>
              <a:t> </a:t>
            </a:r>
            <a:r>
              <a:rPr lang="en-US" sz="2400" spc="-20" dirty="0">
                <a:latin typeface="Carlito"/>
                <a:cs typeface="Carlito"/>
              </a:rPr>
              <a:t>was successful </a:t>
            </a:r>
            <a:r>
              <a:rPr lang="en-US" sz="2400" spc="-10" dirty="0">
                <a:latin typeface="Carlito"/>
                <a:cs typeface="Carlito"/>
              </a:rPr>
              <a:t>landing.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lang="en-US" sz="2400" spc="-5" dirty="0">
                <a:latin typeface="Carlito"/>
                <a:cs typeface="Carlito"/>
              </a:rPr>
              <a:t>The </a:t>
            </a:r>
            <a:r>
              <a:rPr lang="en-US" sz="2400" spc="-15" dirty="0">
                <a:latin typeface="Carlito"/>
                <a:cs typeface="Carlito"/>
              </a:rPr>
              <a:t>models </a:t>
            </a:r>
            <a:r>
              <a:rPr lang="en-US" sz="2400" spc="-20" dirty="0">
                <a:latin typeface="Carlito"/>
                <a:cs typeface="Carlito"/>
              </a:rPr>
              <a:t>predicted </a:t>
            </a:r>
            <a:r>
              <a:rPr lang="en-US" sz="2400" spc="-5" dirty="0">
                <a:latin typeface="Carlito"/>
                <a:cs typeface="Carlito"/>
              </a:rPr>
              <a:t>3 </a:t>
            </a:r>
            <a:r>
              <a:rPr lang="en-US" sz="2400" spc="-20" dirty="0">
                <a:latin typeface="Carlito"/>
                <a:cs typeface="Carlito"/>
              </a:rPr>
              <a:t>unsuccessful </a:t>
            </a:r>
            <a:r>
              <a:rPr lang="en-US" sz="2400" spc="-10" dirty="0">
                <a:latin typeface="Carlito"/>
                <a:cs typeface="Carlito"/>
              </a:rPr>
              <a:t>landings </a:t>
            </a:r>
            <a:r>
              <a:rPr lang="en-US" sz="2400" spc="-5" dirty="0">
                <a:latin typeface="Carlito"/>
                <a:cs typeface="Carlito"/>
              </a:rPr>
              <a:t>when the true label </a:t>
            </a:r>
            <a:r>
              <a:rPr lang="en-US" sz="2400" spc="-15" dirty="0">
                <a:latin typeface="Carlito"/>
                <a:cs typeface="Carlito"/>
              </a:rPr>
              <a:t>was </a:t>
            </a:r>
            <a:r>
              <a:rPr lang="en-US" sz="2400" spc="-20" dirty="0">
                <a:latin typeface="Carlito"/>
                <a:cs typeface="Carlito"/>
              </a:rPr>
              <a:t>unsuccessful</a:t>
            </a:r>
            <a:r>
              <a:rPr lang="en-US" sz="2400" spc="140" dirty="0">
                <a:latin typeface="Carlito"/>
                <a:cs typeface="Carlito"/>
              </a:rPr>
              <a:t> </a:t>
            </a:r>
            <a:r>
              <a:rPr lang="en-US" sz="2400" spc="-10" dirty="0">
                <a:latin typeface="Carlito"/>
                <a:cs typeface="Carlito"/>
              </a:rPr>
              <a:t>landing.</a:t>
            </a:r>
            <a:endParaRPr lang="en-US" sz="2400" dirty="0">
              <a:latin typeface="Carlito"/>
              <a:cs typeface="Carlito"/>
            </a:endParaRPr>
          </a:p>
          <a:p>
            <a:pPr marL="12700" marR="5080">
              <a:lnSpc>
                <a:spcPts val="2330"/>
              </a:lnSpc>
              <a:spcBef>
                <a:spcPts val="135"/>
              </a:spcBef>
            </a:pPr>
            <a:r>
              <a:rPr lang="en-US" sz="2400" spc="-5" dirty="0">
                <a:latin typeface="Carlito"/>
                <a:cs typeface="Carlito"/>
              </a:rPr>
              <a:t>The </a:t>
            </a:r>
            <a:r>
              <a:rPr lang="en-US" sz="2400" spc="-15" dirty="0">
                <a:latin typeface="Carlito"/>
                <a:cs typeface="Carlito"/>
              </a:rPr>
              <a:t>models </a:t>
            </a:r>
            <a:r>
              <a:rPr lang="en-US" sz="2400" spc="-20" dirty="0">
                <a:latin typeface="Carlito"/>
                <a:cs typeface="Carlito"/>
              </a:rPr>
              <a:t>predicted </a:t>
            </a:r>
            <a:r>
              <a:rPr lang="en-US" sz="2400" spc="-5" dirty="0">
                <a:latin typeface="Carlito"/>
                <a:cs typeface="Carlito"/>
              </a:rPr>
              <a:t>3 </a:t>
            </a:r>
            <a:r>
              <a:rPr lang="en-US" sz="2400" spc="-20" dirty="0">
                <a:latin typeface="Carlito"/>
                <a:cs typeface="Carlito"/>
              </a:rPr>
              <a:t>successful </a:t>
            </a:r>
            <a:r>
              <a:rPr lang="en-US" sz="2400" spc="-10" dirty="0">
                <a:latin typeface="Carlito"/>
                <a:cs typeface="Carlito"/>
              </a:rPr>
              <a:t>landings </a:t>
            </a:r>
            <a:r>
              <a:rPr lang="en-US" sz="2400" spc="-5" dirty="0">
                <a:latin typeface="Carlito"/>
                <a:cs typeface="Carlito"/>
              </a:rPr>
              <a:t>when the true label </a:t>
            </a:r>
            <a:r>
              <a:rPr lang="en-US" sz="2400" spc="-20" dirty="0">
                <a:latin typeface="Carlito"/>
                <a:cs typeface="Carlito"/>
              </a:rPr>
              <a:t>was unsuccessful </a:t>
            </a:r>
            <a:r>
              <a:rPr lang="en-US" sz="2400" spc="-10" dirty="0">
                <a:latin typeface="Carlito"/>
                <a:cs typeface="Carlito"/>
              </a:rPr>
              <a:t>landings </a:t>
            </a:r>
            <a:r>
              <a:rPr lang="en-US" sz="2400" spc="-20" dirty="0">
                <a:latin typeface="Carlito"/>
                <a:cs typeface="Carlito"/>
              </a:rPr>
              <a:t>(false positives).  </a:t>
            </a:r>
            <a:r>
              <a:rPr lang="en-US" sz="2400" spc="-15" dirty="0">
                <a:latin typeface="Carlito"/>
                <a:cs typeface="Carlito"/>
              </a:rPr>
              <a:t>Our </a:t>
            </a:r>
            <a:r>
              <a:rPr lang="en-US" sz="2400" spc="-5" dirty="0">
                <a:latin typeface="Carlito"/>
                <a:cs typeface="Carlito"/>
              </a:rPr>
              <a:t>models </a:t>
            </a:r>
            <a:r>
              <a:rPr lang="en-US" sz="2400" spc="-20" dirty="0">
                <a:latin typeface="Carlito"/>
                <a:cs typeface="Carlito"/>
              </a:rPr>
              <a:t>over predict successful</a:t>
            </a:r>
            <a:r>
              <a:rPr lang="en-US" sz="2400" spc="130" dirty="0">
                <a:latin typeface="Carlito"/>
                <a:cs typeface="Carlito"/>
              </a:rPr>
              <a:t> </a:t>
            </a:r>
            <a:r>
              <a:rPr lang="en-US" sz="2400" spc="-10" dirty="0">
                <a:latin typeface="Carlito"/>
                <a:cs typeface="Carlito"/>
              </a:rPr>
              <a:t>landings.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  <a:latin typeface="Abadi"/>
              </a:rPr>
              <a:t>Confusion Matrix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5960928B-DE71-FD56-22E9-D9C488E2622A}"/>
              </a:ext>
            </a:extLst>
          </p:cNvPr>
          <p:cNvSpPr/>
          <p:nvPr/>
        </p:nvSpPr>
        <p:spPr>
          <a:xfrm>
            <a:off x="770011" y="1507672"/>
            <a:ext cx="4541520" cy="3453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235831-F279-04EA-9A4F-13787F76FA97}"/>
              </a:ext>
            </a:extLst>
          </p:cNvPr>
          <p:cNvSpPr txBox="1"/>
          <p:nvPr/>
        </p:nvSpPr>
        <p:spPr>
          <a:xfrm>
            <a:off x="1219200" y="5563908"/>
            <a:ext cx="32308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lang="en-US" sz="1800" spc="-15" dirty="0">
                <a:latin typeface="Carlito"/>
                <a:cs typeface="Carlito"/>
              </a:rPr>
              <a:t>Correct predictions are  </a:t>
            </a:r>
            <a:r>
              <a:rPr lang="en-US" sz="1800" spc="-5" dirty="0">
                <a:latin typeface="Carlito"/>
                <a:cs typeface="Carlito"/>
              </a:rPr>
              <a:t>on </a:t>
            </a:r>
            <a:r>
              <a:rPr lang="en-US" sz="1800" dirty="0">
                <a:latin typeface="Carlito"/>
                <a:cs typeface="Carlito"/>
              </a:rPr>
              <a:t>a </a:t>
            </a:r>
            <a:r>
              <a:rPr lang="en-US" sz="1800" spc="-10" dirty="0">
                <a:latin typeface="Carlito"/>
                <a:cs typeface="Carlito"/>
              </a:rPr>
              <a:t>diagonal </a:t>
            </a:r>
            <a:r>
              <a:rPr lang="en-US" sz="1800" spc="-20" dirty="0">
                <a:latin typeface="Carlito"/>
                <a:cs typeface="Carlito"/>
              </a:rPr>
              <a:t>from </a:t>
            </a:r>
            <a:r>
              <a:rPr lang="en-US" sz="1800" spc="-15" dirty="0">
                <a:latin typeface="Carlito"/>
                <a:cs typeface="Carlito"/>
              </a:rPr>
              <a:t>top  </a:t>
            </a:r>
            <a:r>
              <a:rPr lang="en-US" sz="1800" spc="-5" dirty="0">
                <a:latin typeface="Carlito"/>
                <a:cs typeface="Carlito"/>
              </a:rPr>
              <a:t>left </a:t>
            </a:r>
            <a:r>
              <a:rPr lang="en-US" sz="1800" spc="-15" dirty="0">
                <a:latin typeface="Carlito"/>
                <a:cs typeface="Carlito"/>
              </a:rPr>
              <a:t>to </a:t>
            </a:r>
            <a:r>
              <a:rPr lang="en-US" sz="1800" spc="-20" dirty="0">
                <a:latin typeface="Carlito"/>
                <a:cs typeface="Carlito"/>
              </a:rPr>
              <a:t>bottom</a:t>
            </a:r>
            <a:r>
              <a:rPr lang="en-US" sz="1800" spc="-80" dirty="0">
                <a:latin typeface="Carlito"/>
                <a:cs typeface="Carlito"/>
              </a:rPr>
              <a:t> </a:t>
            </a:r>
            <a:r>
              <a:rPr lang="en-US" sz="1800" spc="-5" dirty="0">
                <a:latin typeface="Carlito"/>
                <a:cs typeface="Carlito"/>
              </a:rPr>
              <a:t>right.</a:t>
            </a:r>
            <a:endParaRPr lang="en-US" sz="18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463040"/>
            <a:ext cx="10157069" cy="4763352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195580" indent="-183515">
              <a:lnSpc>
                <a:spcPct val="100000"/>
              </a:lnSpc>
              <a:spcBef>
                <a:spcPts val="49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Our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task: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develop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machine learning model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Space Y who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wants 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bid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against</a:t>
            </a:r>
            <a:r>
              <a:rPr lang="en-US" sz="2400" spc="-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SpaceX</a:t>
            </a:r>
            <a:endParaRPr lang="en-US" sz="24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 goal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model is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predict when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Stage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will successfully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save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~$100 million</a:t>
            </a:r>
            <a:r>
              <a:rPr lang="en-US" sz="2400" spc="-1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USD</a:t>
            </a:r>
            <a:endParaRPr lang="en-US" sz="24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9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public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SpaceX API 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web scraping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SpaceX Wikipedia</a:t>
            </a:r>
            <a:r>
              <a:rPr lang="en-US" sz="2400" spc="-19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page</a:t>
            </a:r>
            <a:endParaRPr lang="en-US" sz="24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Created data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labels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stored data into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DB2 SQL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database</a:t>
            </a:r>
            <a:endParaRPr lang="en-US" sz="24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Created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dashboard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for</a:t>
            </a:r>
            <a:r>
              <a:rPr lang="en-US" sz="2400" spc="-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visualization</a:t>
            </a:r>
            <a:endParaRPr lang="en-US" sz="24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0" dirty="0">
                <a:solidFill>
                  <a:srgbClr val="404040"/>
                </a:solidFill>
                <a:latin typeface="Carlito"/>
                <a:cs typeface="Carlito"/>
              </a:rPr>
              <a:t>We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created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machine learning model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accuracy of</a:t>
            </a:r>
            <a:r>
              <a:rPr lang="en-US" sz="24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83%</a:t>
            </a:r>
            <a:endParaRPr lang="en-US" sz="2400" dirty="0">
              <a:latin typeface="Carlito"/>
              <a:cs typeface="Carlito"/>
            </a:endParaRPr>
          </a:p>
          <a:p>
            <a:pPr marL="195580" marR="276860" indent="-183515">
              <a:lnSpc>
                <a:spcPts val="2160"/>
              </a:lnSpc>
              <a:spcBef>
                <a:spcPts val="63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Allon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Mask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 err="1">
                <a:solidFill>
                  <a:srgbClr val="404040"/>
                </a:solidFill>
                <a:latin typeface="Carlito"/>
                <a:cs typeface="Carlito"/>
              </a:rPr>
              <a:t>SpaceY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can use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this model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predict with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relatively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high accuracy whether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 launch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will 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have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Stage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 landing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before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determine whether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launch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should be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made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</a:t>
            </a:r>
            <a:r>
              <a:rPr lang="en-US" sz="24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not</a:t>
            </a:r>
            <a:endParaRPr lang="en-US" sz="2400" dirty="0">
              <a:latin typeface="Carlito"/>
              <a:cs typeface="Carlito"/>
            </a:endParaRPr>
          </a:p>
          <a:p>
            <a:pPr marL="195580" marR="5080" indent="-183515">
              <a:lnSpc>
                <a:spcPts val="2200"/>
              </a:lnSpc>
              <a:spcBef>
                <a:spcPts val="6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If possible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more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should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collected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better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determine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best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machine learning model  and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improve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accuracy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Repository url: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https://github.com/AnishKundu28/IBM-Data-Science/tree/main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Instructors:</a:t>
            </a:r>
            <a:endParaRPr lang="en-IN" sz="2400" dirty="0">
              <a:latin typeface="Carlito"/>
              <a:cs typeface="Carlito"/>
            </a:endParaRPr>
          </a:p>
          <a:p>
            <a:r>
              <a:rPr lang="en-IN" sz="2400" b="1" dirty="0">
                <a:solidFill>
                  <a:srgbClr val="24292F"/>
                </a:solidFill>
                <a:latin typeface="-apple-system"/>
              </a:rPr>
              <a:t>Instructors: Rav Ahuja, Alex </a:t>
            </a:r>
            <a:r>
              <a:rPr lang="en-IN" sz="2400" b="1" dirty="0" err="1">
                <a:solidFill>
                  <a:srgbClr val="24292F"/>
                </a:solidFill>
                <a:latin typeface="-apple-system"/>
              </a:rPr>
              <a:t>Aklson</a:t>
            </a:r>
            <a:r>
              <a:rPr lang="en-IN" sz="2400" b="1" dirty="0">
                <a:solidFill>
                  <a:srgbClr val="24292F"/>
                </a:solidFill>
                <a:latin typeface="-apple-system"/>
              </a:rPr>
              <a:t>, </a:t>
            </a:r>
            <a:r>
              <a:rPr lang="en-IN" sz="2400" b="1" dirty="0" err="1">
                <a:solidFill>
                  <a:srgbClr val="24292F"/>
                </a:solidFill>
                <a:latin typeface="-apple-system"/>
              </a:rPr>
              <a:t>Aije</a:t>
            </a:r>
            <a:r>
              <a:rPr lang="en-IN" sz="2400" b="1" dirty="0">
                <a:solidFill>
                  <a:srgbClr val="24292F"/>
                </a:solidFill>
                <a:latin typeface="-apple-system"/>
              </a:rPr>
              <a:t> </a:t>
            </a:r>
            <a:r>
              <a:rPr lang="en-IN" sz="2400" b="1" dirty="0" err="1">
                <a:solidFill>
                  <a:srgbClr val="24292F"/>
                </a:solidFill>
                <a:latin typeface="-apple-system"/>
              </a:rPr>
              <a:t>Egwaikhide</a:t>
            </a:r>
            <a:r>
              <a:rPr lang="en-IN" sz="2400" b="1" dirty="0">
                <a:solidFill>
                  <a:srgbClr val="24292F"/>
                </a:solidFill>
                <a:latin typeface="-apple-system"/>
              </a:rPr>
              <a:t>, Svetlana Levitan, Romeo Kienzler, </a:t>
            </a:r>
            <a:r>
              <a:rPr lang="en-IN" sz="2400" b="1" dirty="0" err="1">
                <a:solidFill>
                  <a:srgbClr val="24292F"/>
                </a:solidFill>
                <a:latin typeface="-apple-system"/>
              </a:rPr>
              <a:t>Polong</a:t>
            </a:r>
            <a:r>
              <a:rPr lang="en-IN" sz="2400" b="1" dirty="0">
                <a:solidFill>
                  <a:srgbClr val="24292F"/>
                </a:solidFill>
                <a:latin typeface="-apple-system"/>
              </a:rPr>
              <a:t> Lin, Joseph Santarcangelo, Azim </a:t>
            </a:r>
            <a:r>
              <a:rPr lang="en-IN" sz="2400" b="1" dirty="0" err="1">
                <a:solidFill>
                  <a:srgbClr val="24292F"/>
                </a:solidFill>
                <a:latin typeface="-apple-system"/>
              </a:rPr>
              <a:t>Hirjani</a:t>
            </a:r>
            <a:r>
              <a:rPr lang="en-IN" sz="2400" b="1" dirty="0">
                <a:solidFill>
                  <a:srgbClr val="24292F"/>
                </a:solidFill>
                <a:latin typeface="-apple-system"/>
              </a:rPr>
              <a:t>, Hima Vasudevan, Saishruthi Swaminathan, Saeed </a:t>
            </a:r>
            <a:r>
              <a:rPr lang="en-IN" sz="2400" b="1" dirty="0" err="1">
                <a:solidFill>
                  <a:srgbClr val="24292F"/>
                </a:solidFill>
                <a:latin typeface="-apple-system"/>
              </a:rPr>
              <a:t>Aghabozorgi</a:t>
            </a:r>
            <a:r>
              <a:rPr lang="en-IN" sz="2400" b="1" dirty="0">
                <a:solidFill>
                  <a:srgbClr val="24292F"/>
                </a:solidFill>
                <a:latin typeface="-apple-system"/>
              </a:rPr>
              <a:t>, Yan Luo</a:t>
            </a:r>
          </a:p>
          <a:p>
            <a:endParaRPr lang="en-IN" sz="2400" b="1" dirty="0">
              <a:solidFill>
                <a:srgbClr val="24292F"/>
              </a:solidFill>
              <a:latin typeface="-apple-system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US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Special </a:t>
            </a:r>
            <a:r>
              <a:rPr lang="en-US" sz="2400" u="heavy" spc="-1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Thanks </a:t>
            </a:r>
            <a:r>
              <a:rPr lang="en-US" sz="2400" u="heavy" spc="-2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to </a:t>
            </a:r>
            <a:r>
              <a:rPr lang="en-US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All </a:t>
            </a:r>
            <a:r>
              <a:rPr lang="en-US" sz="2400" u="heavy" spc="-2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Instructors: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400" u="heavy" spc="-20" dirty="0">
                <a:solidFill>
                  <a:srgbClr val="800080"/>
                </a:solidFill>
                <a:uFill>
                  <a:solidFill>
                    <a:srgbClr val="2996E1"/>
                  </a:solidFill>
                </a:uFill>
                <a:latin typeface="Carlito"/>
                <a:cs typeface="Carlito"/>
                <a:hlinkClick r:id="rId5"/>
              </a:rPr>
              <a:t>https://www.coursera.org/professional-certificates/ibm-data-science?#instructors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4444765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2"/>
                </a:solidFill>
                <a:latin typeface="Abadi"/>
              </a:rPr>
              <a:t>Data collection methodology:</a:t>
            </a: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tabLst>
                <a:tab pos="697865" algn="l"/>
                <a:tab pos="699135" algn="l"/>
              </a:tabLst>
            </a:pPr>
            <a:r>
              <a:rPr lang="en-US" sz="8000" spc="-5" dirty="0">
                <a:solidFill>
                  <a:schemeClr val="accent2"/>
                </a:solidFill>
                <a:latin typeface="Carlito"/>
                <a:cs typeface="Carlito"/>
              </a:rPr>
              <a:t>Combined </a:t>
            </a:r>
            <a:r>
              <a:rPr lang="en-US" sz="8000" spc="-20" dirty="0">
                <a:solidFill>
                  <a:schemeClr val="accent2"/>
                </a:solidFill>
                <a:latin typeface="Carlito"/>
                <a:cs typeface="Carlito"/>
              </a:rPr>
              <a:t>data from </a:t>
            </a:r>
            <a:r>
              <a:rPr lang="en-US" sz="8000" spc="-5" dirty="0">
                <a:solidFill>
                  <a:schemeClr val="accent2"/>
                </a:solidFill>
                <a:latin typeface="Carlito"/>
                <a:cs typeface="Carlito"/>
              </a:rPr>
              <a:t>SpaceX public </a:t>
            </a:r>
            <a:r>
              <a:rPr lang="en-US" sz="8000" dirty="0">
                <a:solidFill>
                  <a:schemeClr val="accent2"/>
                </a:solidFill>
                <a:latin typeface="Carlito"/>
                <a:cs typeface="Carlito"/>
              </a:rPr>
              <a:t>API and </a:t>
            </a:r>
            <a:r>
              <a:rPr lang="en-US" sz="8000" spc="-5" dirty="0">
                <a:solidFill>
                  <a:schemeClr val="accent2"/>
                </a:solidFill>
                <a:latin typeface="Carlito"/>
                <a:cs typeface="Carlito"/>
              </a:rPr>
              <a:t>SpaceX Wikipedia</a:t>
            </a:r>
            <a:r>
              <a:rPr lang="en-US" sz="8000" spc="15" dirty="0">
                <a:solidFill>
                  <a:schemeClr val="accent2"/>
                </a:solidFill>
                <a:latin typeface="Carlito"/>
                <a:cs typeface="Carlito"/>
              </a:rPr>
              <a:t> </a:t>
            </a:r>
            <a:r>
              <a:rPr lang="en-US" sz="8000" spc="-5" dirty="0">
                <a:solidFill>
                  <a:schemeClr val="accent2"/>
                </a:solidFill>
                <a:latin typeface="Carlito"/>
                <a:cs typeface="Carlito"/>
              </a:rPr>
              <a:t>page</a:t>
            </a:r>
            <a:endParaRPr lang="en-US" sz="8000" dirty="0">
              <a:solidFill>
                <a:schemeClr val="accent2"/>
              </a:solidFill>
              <a:latin typeface="Carlito"/>
              <a:cs typeface="Carlito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2"/>
                </a:solidFill>
                <a:latin typeface="Abadi"/>
              </a:rPr>
              <a:t>Perform data wrangling</a:t>
            </a: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tabLst>
                <a:tab pos="697865" algn="l"/>
                <a:tab pos="699135" algn="l"/>
              </a:tabLst>
            </a:pPr>
            <a:r>
              <a:rPr lang="en-US" sz="8000" spc="-5" dirty="0">
                <a:solidFill>
                  <a:schemeClr val="accent2"/>
                </a:solidFill>
                <a:latin typeface="Carlito"/>
                <a:cs typeface="Carlito"/>
              </a:rPr>
              <a:t>Classifying true landings </a:t>
            </a:r>
            <a:r>
              <a:rPr lang="en-US" sz="8000" dirty="0">
                <a:solidFill>
                  <a:schemeClr val="accent2"/>
                </a:solidFill>
                <a:latin typeface="Carlito"/>
                <a:cs typeface="Carlito"/>
              </a:rPr>
              <a:t>as </a:t>
            </a:r>
            <a:r>
              <a:rPr lang="en-US" sz="8000" spc="-5" dirty="0">
                <a:solidFill>
                  <a:schemeClr val="accent2"/>
                </a:solidFill>
                <a:latin typeface="Carlito"/>
                <a:cs typeface="Carlito"/>
              </a:rPr>
              <a:t>successful </a:t>
            </a:r>
            <a:r>
              <a:rPr lang="en-US" sz="8000" dirty="0">
                <a:solidFill>
                  <a:schemeClr val="accent2"/>
                </a:solidFill>
                <a:latin typeface="Carlito"/>
                <a:cs typeface="Carlito"/>
              </a:rPr>
              <a:t>and </a:t>
            </a:r>
            <a:r>
              <a:rPr lang="en-US" sz="8000" spc="-10" dirty="0">
                <a:solidFill>
                  <a:schemeClr val="accent2"/>
                </a:solidFill>
                <a:latin typeface="Carlito"/>
                <a:cs typeface="Carlito"/>
              </a:rPr>
              <a:t>unsuccessful</a:t>
            </a:r>
            <a:r>
              <a:rPr lang="en-US" sz="8000" spc="-50" dirty="0">
                <a:solidFill>
                  <a:schemeClr val="accent2"/>
                </a:solidFill>
                <a:latin typeface="Carlito"/>
                <a:cs typeface="Carlito"/>
              </a:rPr>
              <a:t> </a:t>
            </a:r>
            <a:r>
              <a:rPr lang="en-US" sz="8000" spc="-5" dirty="0">
                <a:solidFill>
                  <a:schemeClr val="accent2"/>
                </a:solidFill>
                <a:latin typeface="Carlito"/>
                <a:cs typeface="Carlito"/>
              </a:rPr>
              <a:t>otherwise</a:t>
            </a:r>
            <a:endParaRPr lang="en-US" sz="8000" dirty="0">
              <a:solidFill>
                <a:schemeClr val="accent2"/>
              </a:solidFill>
              <a:latin typeface="Carlito"/>
              <a:cs typeface="Carlito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2"/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2"/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2"/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2"/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2"/>
                </a:solidFill>
                <a:latin typeface="Abadi"/>
              </a:rPr>
              <a:t>Perform predictive analysis using classification models</a:t>
            </a:r>
          </a:p>
          <a:p>
            <a:pPr marL="698500" lvl="1" indent="-229235">
              <a:lnSpc>
                <a:spcPct val="100000"/>
              </a:lnSpc>
              <a:spcBef>
                <a:spcPts val="325"/>
              </a:spcBef>
              <a:tabLst>
                <a:tab pos="697865" algn="l"/>
                <a:tab pos="699135" algn="l"/>
              </a:tabLst>
            </a:pPr>
            <a:r>
              <a:rPr lang="en-IN" sz="8000" spc="-45" dirty="0">
                <a:solidFill>
                  <a:schemeClr val="accent2"/>
                </a:solidFill>
                <a:latin typeface="Carlito"/>
                <a:cs typeface="Carlito"/>
              </a:rPr>
              <a:t>Tuned </a:t>
            </a:r>
            <a:r>
              <a:rPr lang="en-IN" sz="8000" dirty="0">
                <a:solidFill>
                  <a:schemeClr val="accent2"/>
                </a:solidFill>
                <a:latin typeface="Carlito"/>
                <a:cs typeface="Carlito"/>
              </a:rPr>
              <a:t>models </a:t>
            </a:r>
            <a:r>
              <a:rPr lang="en-IN" sz="8000" spc="-5" dirty="0">
                <a:solidFill>
                  <a:schemeClr val="accent2"/>
                </a:solidFill>
                <a:latin typeface="Carlito"/>
                <a:cs typeface="Carlito"/>
              </a:rPr>
              <a:t>using</a:t>
            </a:r>
            <a:r>
              <a:rPr lang="en-IN" sz="8000" spc="10" dirty="0">
                <a:solidFill>
                  <a:schemeClr val="accent2"/>
                </a:solidFill>
                <a:latin typeface="Carlito"/>
                <a:cs typeface="Carlito"/>
              </a:rPr>
              <a:t> </a:t>
            </a:r>
            <a:r>
              <a:rPr lang="en-IN" sz="8000" spc="-20" dirty="0" err="1">
                <a:solidFill>
                  <a:schemeClr val="accent2"/>
                </a:solidFill>
                <a:latin typeface="Carlito"/>
                <a:cs typeface="Carlito"/>
              </a:rPr>
              <a:t>GridSearchCV</a:t>
            </a:r>
            <a:endParaRPr lang="en-IN" sz="8000" dirty="0">
              <a:solidFill>
                <a:schemeClr val="accent2"/>
              </a:solidFill>
              <a:latin typeface="Carlito"/>
              <a:cs typeface="Carlito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12700" marR="42545">
              <a:lnSpc>
                <a:spcPts val="2210"/>
              </a:lnSpc>
              <a:spcBef>
                <a:spcPts val="335"/>
              </a:spcBef>
            </a:pPr>
            <a:r>
              <a:rPr lang="en-IN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collection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process </a:t>
            </a:r>
            <a:r>
              <a:rPr lang="en-IN" sz="2400" spc="-25" dirty="0">
                <a:solidFill>
                  <a:srgbClr val="404040"/>
                </a:solidFill>
                <a:latin typeface="Carlito"/>
                <a:cs typeface="Carlito"/>
              </a:rPr>
              <a:t>involved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IN" sz="2400" spc="-10" dirty="0">
                <a:solidFill>
                  <a:srgbClr val="404040"/>
                </a:solidFill>
                <a:latin typeface="Carlito"/>
                <a:cs typeface="Carlito"/>
              </a:rPr>
              <a:t>combination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API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requests from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Space X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public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API and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web  scraping </a:t>
            </a:r>
            <a:r>
              <a:rPr lang="en-IN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table in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Space </a:t>
            </a:r>
            <a:r>
              <a:rPr lang="en-IN" sz="2400" spc="-75" dirty="0">
                <a:solidFill>
                  <a:srgbClr val="404040"/>
                </a:solidFill>
                <a:latin typeface="Carlito"/>
                <a:cs typeface="Carlito"/>
              </a:rPr>
              <a:t>X’s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Wikipedia</a:t>
            </a:r>
            <a:r>
              <a:rPr lang="en-IN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IN" sz="2400" spc="-45" dirty="0">
                <a:solidFill>
                  <a:srgbClr val="404040"/>
                </a:solidFill>
                <a:latin typeface="Carlito"/>
                <a:cs typeface="Carlito"/>
              </a:rPr>
              <a:t>entry.</a:t>
            </a:r>
            <a:endParaRPr lang="en-IN" sz="2400" dirty="0">
              <a:latin typeface="Carlito"/>
              <a:cs typeface="Carlito"/>
            </a:endParaRPr>
          </a:p>
          <a:p>
            <a:pPr marL="12700" marR="356235">
              <a:lnSpc>
                <a:spcPts val="2300"/>
              </a:lnSpc>
              <a:spcBef>
                <a:spcPts val="1115"/>
              </a:spcBef>
            </a:pP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next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slide will show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flowchart of </a:t>
            </a:r>
            <a:r>
              <a:rPr lang="en-IN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collection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API and the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one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after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will show 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flowchart of </a:t>
            </a:r>
            <a:r>
              <a:rPr lang="en-IN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collection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from</a:t>
            </a:r>
            <a:r>
              <a:rPr lang="en-IN" sz="2400" spc="-1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IN" sz="2400" spc="-10" dirty="0" err="1">
                <a:solidFill>
                  <a:srgbClr val="404040"/>
                </a:solidFill>
                <a:latin typeface="Carlito"/>
                <a:cs typeface="Carlito"/>
              </a:rPr>
              <a:t>webscraping</a:t>
            </a:r>
            <a:r>
              <a:rPr lang="en-IN" sz="2400" spc="-10" dirty="0">
                <a:solidFill>
                  <a:srgbClr val="404040"/>
                </a:solidFill>
                <a:latin typeface="Carlito"/>
                <a:cs typeface="Carlito"/>
              </a:rPr>
              <a:t>.</a:t>
            </a: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lang="en-IN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Space X API </a:t>
            </a:r>
            <a:r>
              <a:rPr lang="en-IN" sz="2400" u="heavy" spc="-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Data</a:t>
            </a:r>
            <a:r>
              <a:rPr lang="en-IN" sz="2400" u="heavy" spc="-9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IN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Columns:</a:t>
            </a: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lang="en-IN" sz="2400" spc="-30" dirty="0" err="1">
                <a:solidFill>
                  <a:srgbClr val="404040"/>
                </a:solidFill>
                <a:latin typeface="Carlito"/>
                <a:cs typeface="Carlito"/>
              </a:rPr>
              <a:t>FlightNumber</a:t>
            </a:r>
            <a:r>
              <a:rPr lang="en-IN" sz="2400" spc="-3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Date, </a:t>
            </a:r>
            <a:r>
              <a:rPr lang="en-IN" sz="2400" spc="-25" dirty="0" err="1">
                <a:solidFill>
                  <a:srgbClr val="404040"/>
                </a:solidFill>
                <a:latin typeface="Carlito"/>
                <a:cs typeface="Carlito"/>
              </a:rPr>
              <a:t>BoosterVersion</a:t>
            </a:r>
            <a:r>
              <a:rPr lang="en-IN" sz="2400" spc="-25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IN" sz="2400" spc="-20" dirty="0" err="1">
                <a:solidFill>
                  <a:srgbClr val="404040"/>
                </a:solidFill>
                <a:latin typeface="Carlito"/>
                <a:cs typeface="Carlito"/>
              </a:rPr>
              <a:t>PayloadMass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IN" sz="2400" spc="-5" dirty="0" err="1">
                <a:solidFill>
                  <a:srgbClr val="404040"/>
                </a:solidFill>
                <a:latin typeface="Carlito"/>
                <a:cs typeface="Carlito"/>
              </a:rPr>
              <a:t>LaunchSite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IN" sz="2400" spc="-15" dirty="0">
                <a:solidFill>
                  <a:srgbClr val="404040"/>
                </a:solidFill>
                <a:latin typeface="Carlito"/>
                <a:cs typeface="Carlito"/>
              </a:rPr>
              <a:t>Outcome,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Flights,</a:t>
            </a:r>
            <a:r>
              <a:rPr lang="en-IN" sz="2400" spc="5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IN" sz="2400" dirty="0" err="1">
                <a:solidFill>
                  <a:srgbClr val="404040"/>
                </a:solidFill>
                <a:latin typeface="Carlito"/>
                <a:cs typeface="Carlito"/>
              </a:rPr>
              <a:t>GridFins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,</a:t>
            </a: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Reused, Legs, </a:t>
            </a:r>
            <a:r>
              <a:rPr lang="en-IN" sz="2400" spc="-10" dirty="0" err="1">
                <a:solidFill>
                  <a:srgbClr val="404040"/>
                </a:solidFill>
                <a:latin typeface="Carlito"/>
                <a:cs typeface="Carlito"/>
              </a:rPr>
              <a:t>LandingPad</a:t>
            </a:r>
            <a:r>
              <a:rPr lang="en-IN" sz="2400" spc="-1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Block, </a:t>
            </a:r>
            <a:r>
              <a:rPr lang="en-IN" sz="2400" spc="-10" dirty="0" err="1">
                <a:solidFill>
                  <a:srgbClr val="404040"/>
                </a:solidFill>
                <a:latin typeface="Carlito"/>
                <a:cs typeface="Carlito"/>
              </a:rPr>
              <a:t>ReusedCount</a:t>
            </a:r>
            <a:r>
              <a:rPr lang="en-IN" sz="2400" spc="-1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Serial, Longitude,</a:t>
            </a:r>
            <a:r>
              <a:rPr lang="en-IN" sz="2400" spc="-229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Latitude</a:t>
            </a: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05"/>
              </a:spcBef>
            </a:pPr>
            <a:r>
              <a:rPr lang="en-IN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Wikipedia </a:t>
            </a:r>
            <a:r>
              <a:rPr lang="en-IN" sz="2400" u="heavy" spc="-25" dirty="0" err="1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Webscrape</a:t>
            </a:r>
            <a:r>
              <a:rPr lang="en-IN" sz="2400" u="heavy" spc="-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Data</a:t>
            </a:r>
            <a:r>
              <a:rPr lang="en-IN" sz="2400" u="heavy" spc="-1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IN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Columns:</a:t>
            </a:r>
            <a:endParaRPr lang="en-IN" sz="2400" dirty="0">
              <a:latin typeface="Carlito"/>
              <a:cs typeface="Carlito"/>
            </a:endParaRPr>
          </a:p>
          <a:p>
            <a:pPr marL="12700" marR="837565">
              <a:lnSpc>
                <a:spcPts val="2200"/>
              </a:lnSpc>
              <a:spcBef>
                <a:spcPts val="1440"/>
              </a:spcBef>
            </a:pPr>
            <a:r>
              <a:rPr lang="en-IN" sz="24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No.,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site, </a:t>
            </a:r>
            <a:r>
              <a:rPr lang="en-IN" sz="2400" spc="-25" dirty="0">
                <a:solidFill>
                  <a:srgbClr val="404040"/>
                </a:solidFill>
                <a:latin typeface="Carlito"/>
                <a:cs typeface="Carlito"/>
              </a:rPr>
              <a:t>Payload, </a:t>
            </a:r>
            <a:r>
              <a:rPr lang="en-IN" sz="2400" spc="-20" dirty="0" err="1">
                <a:solidFill>
                  <a:srgbClr val="404040"/>
                </a:solidFill>
                <a:latin typeface="Carlito"/>
                <a:cs typeface="Carlito"/>
              </a:rPr>
              <a:t>PayloadMass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IN" sz="2400" spc="-60" dirty="0">
                <a:solidFill>
                  <a:srgbClr val="404040"/>
                </a:solidFill>
                <a:latin typeface="Carlito"/>
                <a:cs typeface="Carlito"/>
              </a:rPr>
              <a:t>Customer,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IN" sz="2400" spc="-15" dirty="0">
                <a:solidFill>
                  <a:srgbClr val="404040"/>
                </a:solidFill>
                <a:latin typeface="Carlito"/>
                <a:cs typeface="Carlito"/>
              </a:rPr>
              <a:t>outcome, </a:t>
            </a:r>
            <a:r>
              <a:rPr lang="en-IN" sz="2400" spc="-45" dirty="0">
                <a:solidFill>
                  <a:srgbClr val="404040"/>
                </a:solidFill>
                <a:latin typeface="Carlito"/>
                <a:cs typeface="Carlito"/>
              </a:rPr>
              <a:t>Version  </a:t>
            </a:r>
            <a:r>
              <a:rPr lang="en-IN" sz="2400" spc="-60" dirty="0">
                <a:solidFill>
                  <a:srgbClr val="404040"/>
                </a:solidFill>
                <a:latin typeface="Carlito"/>
                <a:cs typeface="Carlito"/>
              </a:rPr>
              <a:t>Booster,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IN" sz="2400" dirty="0">
                <a:solidFill>
                  <a:srgbClr val="404040"/>
                </a:solidFill>
                <a:latin typeface="Carlito"/>
                <a:cs typeface="Carlito"/>
              </a:rPr>
              <a:t>landing, </a:t>
            </a:r>
            <a:r>
              <a:rPr lang="en-IN" sz="2400" spc="-20" dirty="0">
                <a:solidFill>
                  <a:srgbClr val="404040"/>
                </a:solidFill>
                <a:latin typeface="Carlito"/>
                <a:cs typeface="Carlito"/>
              </a:rPr>
              <a:t>Date,</a:t>
            </a:r>
            <a:r>
              <a:rPr lang="en-IN" sz="2400" spc="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IN" sz="2400" spc="-5" dirty="0">
                <a:solidFill>
                  <a:srgbClr val="404040"/>
                </a:solidFill>
                <a:latin typeface="Carlito"/>
                <a:cs typeface="Carlito"/>
              </a:rPr>
              <a:t>Time</a:t>
            </a:r>
            <a:endParaRPr lang="en-IN" sz="2400" dirty="0">
              <a:latin typeface="Carlito"/>
              <a:cs typeface="Carlito"/>
            </a:endParaRP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7B6172-8CEE-9403-8430-0CF70FADD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0023" y="1478318"/>
            <a:ext cx="8206349" cy="505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0302D9-EC9D-757B-8061-7209FCD98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483" y="1392499"/>
            <a:ext cx="5867529" cy="534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216</TotalTime>
  <Words>2135</Words>
  <Application>Microsoft Office PowerPoint</Application>
  <PresentationFormat>Widescreen</PresentationFormat>
  <Paragraphs>212</Paragraphs>
  <Slides>47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-apple-system</vt:lpstr>
      <vt:lpstr>Carlito</vt:lpstr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Anish Kundu</cp:lastModifiedBy>
  <cp:revision>200</cp:revision>
  <dcterms:created xsi:type="dcterms:W3CDTF">2021-04-29T18:58:34Z</dcterms:created>
  <dcterms:modified xsi:type="dcterms:W3CDTF">2025-06-17T20:59:41Z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